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84" r:id="rId1"/>
  </p:sldMasterIdLst>
  <p:notesMasterIdLst>
    <p:notesMasterId r:id="rId48"/>
  </p:notesMasterIdLst>
  <p:handoutMasterIdLst>
    <p:handoutMasterId r:id="rId49"/>
  </p:handoutMasterIdLst>
  <p:sldIdLst>
    <p:sldId id="302" r:id="rId2"/>
    <p:sldId id="303" r:id="rId3"/>
    <p:sldId id="262" r:id="rId4"/>
    <p:sldId id="257" r:id="rId5"/>
    <p:sldId id="304" r:id="rId6"/>
    <p:sldId id="305" r:id="rId7"/>
    <p:sldId id="306" r:id="rId8"/>
    <p:sldId id="307" r:id="rId9"/>
    <p:sldId id="308" r:id="rId10"/>
    <p:sldId id="265" r:id="rId11"/>
    <p:sldId id="258" r:id="rId12"/>
    <p:sldId id="263" r:id="rId13"/>
    <p:sldId id="310" r:id="rId14"/>
    <p:sldId id="315" r:id="rId15"/>
    <p:sldId id="314" r:id="rId16"/>
    <p:sldId id="313" r:id="rId17"/>
    <p:sldId id="316" r:id="rId18"/>
    <p:sldId id="317" r:id="rId19"/>
    <p:sldId id="319" r:id="rId20"/>
    <p:sldId id="318" r:id="rId21"/>
    <p:sldId id="320" r:id="rId22"/>
    <p:sldId id="322" r:id="rId23"/>
    <p:sldId id="323" r:id="rId24"/>
    <p:sldId id="324" r:id="rId25"/>
    <p:sldId id="325" r:id="rId26"/>
    <p:sldId id="327" r:id="rId27"/>
    <p:sldId id="326" r:id="rId28"/>
    <p:sldId id="329" r:id="rId29"/>
    <p:sldId id="328" r:id="rId30"/>
    <p:sldId id="349" r:id="rId31"/>
    <p:sldId id="267" r:id="rId32"/>
    <p:sldId id="264" r:id="rId33"/>
    <p:sldId id="331" r:id="rId34"/>
    <p:sldId id="330" r:id="rId35"/>
    <p:sldId id="336" r:id="rId36"/>
    <p:sldId id="333" r:id="rId37"/>
    <p:sldId id="341" r:id="rId38"/>
    <p:sldId id="340" r:id="rId39"/>
    <p:sldId id="334" r:id="rId40"/>
    <p:sldId id="335" r:id="rId41"/>
    <p:sldId id="344" r:id="rId42"/>
    <p:sldId id="346" r:id="rId43"/>
    <p:sldId id="347" r:id="rId44"/>
    <p:sldId id="345" r:id="rId45"/>
    <p:sldId id="301" r:id="rId46"/>
    <p:sldId id="348" r:id="rId47"/>
  </p:sldIdLst>
  <p:sldSz cx="8640763" cy="51435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나눔손글씨 펜" panose="03040600000000000000" pitchFamily="66" charset="-127"/>
      <p:regular r:id="rId54"/>
    </p:embeddedFont>
    <p:embeddedFont>
      <p:font typeface="바른돋움Pro 1" panose="02020603020101020101" pitchFamily="18" charset="-127"/>
      <p:regular r:id="rId55"/>
    </p:embeddedFont>
    <p:embeddedFont>
      <p:font typeface="Roboto Black" panose="02000000000000000000" pitchFamily="2" charset="0"/>
      <p:bold r:id="rId56"/>
      <p:boldItalic r:id="rId57"/>
    </p:embeddedFont>
    <p:embeddedFont>
      <p:font typeface="양재와당체M" panose="02020603020101020101" pitchFamily="18" charset="-127"/>
      <p:regular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  <p:embeddedFont>
      <p:font typeface="Roboto Light" panose="02000000000000000000" pitchFamily="2" charset="0"/>
      <p:regular r:id="rId63"/>
      <p:italic r:id="rId64"/>
    </p:embeddedFont>
    <p:embeddedFont>
      <p:font typeface="양재와당체M" panose="02020603020101020101" pitchFamily="18" charset="-127"/>
      <p:regular r:id="rId58"/>
    </p:embeddedFont>
    <p:embeddedFont>
      <p:font typeface="나눔고딕" panose="020D0604000000000000" pitchFamily="50" charset="-127"/>
      <p:regular r:id="rId65"/>
      <p:bold r:id="rId66"/>
    </p:embeddedFont>
    <p:embeddedFont>
      <p:font typeface="Cambria Math" panose="02040503050406030204" pitchFamily="18" charset="0"/>
      <p:regular r:id="rId67"/>
    </p:embeddedFont>
    <p:embeddedFont>
      <p:font typeface="맑은 고딕" panose="020B0503020000020004" pitchFamily="50" charset="-127"/>
      <p:regular r:id="rId68"/>
      <p:bold r:id="rId6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1" autoAdjust="0"/>
    <p:restoredTop sz="83181" autoAdjust="0"/>
  </p:normalViewPr>
  <p:slideViewPr>
    <p:cSldViewPr snapToGrid="0">
      <p:cViewPr varScale="1">
        <p:scale>
          <a:sx n="79" d="100"/>
          <a:sy n="79" d="100"/>
        </p:scale>
        <p:origin x="744" y="84"/>
      </p:cViewPr>
      <p:guideLst/>
    </p:cSldViewPr>
  </p:slideViewPr>
  <p:outlineViewPr>
    <p:cViewPr>
      <p:scale>
        <a:sx n="33" d="100"/>
        <a:sy n="33" d="100"/>
      </p:scale>
      <p:origin x="0" y="-387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986F2-23CB-45D6-A372-EB5E51BBF901}" type="datetimeFigureOut">
              <a:rPr lang="ko-KR" altLang="en-US" smtClean="0"/>
              <a:t>2016-9-7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560D-3E95-41BB-8FAE-A02078624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4811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80B4AB-883B-4496-A506-B7143E2D1885}" type="datetimeFigureOut">
              <a:rPr lang="ko-KR" altLang="en-US" smtClean="0"/>
              <a:t>2016-9-7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36613" y="1143000"/>
            <a:ext cx="5184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BC127-5E28-4E53-B878-33009A792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6534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학기에는 신입생이 세미나를 하기 때문에 그 첫 스타트로 도움이 되었으면 해서 본 주제를 선정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28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94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맨날 현재 슬라이드 확인하면서 노트북 </a:t>
            </a:r>
            <a:r>
              <a:rPr lang="ko-KR" altLang="en-US" dirty="0" err="1"/>
              <a:t>냅두고</a:t>
            </a:r>
            <a:r>
              <a:rPr lang="ko-KR" altLang="en-US" dirty="0"/>
              <a:t> 뒤에 프로젝터 화면 쳐다보게 되는데</a:t>
            </a:r>
            <a:r>
              <a:rPr lang="en-US" altLang="ko-KR" dirty="0"/>
              <a:t>, </a:t>
            </a:r>
            <a:r>
              <a:rPr lang="ko-KR" altLang="en-US" dirty="0"/>
              <a:t>그러지 마라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393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대본을 준비하지 말아라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개인적으로는 </a:t>
            </a:r>
            <a:r>
              <a:rPr lang="ko-KR" altLang="en-US" dirty="0" err="1"/>
              <a:t>큐카드도</a:t>
            </a:r>
            <a:r>
              <a:rPr lang="ko-KR" altLang="en-US" dirty="0"/>
              <a:t> 비추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십중팔구 그것만 보고 </a:t>
            </a:r>
            <a:r>
              <a:rPr lang="ko-KR" altLang="en-US" dirty="0" err="1"/>
              <a:t>읽게된다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발표는 </a:t>
            </a:r>
            <a:r>
              <a:rPr lang="ko-KR" altLang="en-US" dirty="0" err="1"/>
              <a:t>아이컨텍트가</a:t>
            </a:r>
            <a:r>
              <a:rPr lang="ko-KR" altLang="en-US" dirty="0"/>
              <a:t> 중요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연습으로 </a:t>
            </a:r>
            <a:r>
              <a:rPr lang="ko-KR" altLang="en-US" dirty="0" err="1"/>
              <a:t>커버쳐야함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하지만 </a:t>
            </a:r>
            <a:r>
              <a:rPr lang="ko-KR" altLang="en-US" dirty="0" err="1"/>
              <a:t>까먹을까봐</a:t>
            </a:r>
            <a:r>
              <a:rPr lang="ko-KR" altLang="en-US" dirty="0"/>
              <a:t> 무섭기도하고 시간관계상 연습도 충분히 못했다면</a:t>
            </a:r>
            <a:r>
              <a:rPr lang="en-US" altLang="ko-KR" dirty="0"/>
              <a:t>?</a:t>
            </a:r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360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45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긴장되지</a:t>
            </a:r>
            <a:r>
              <a:rPr lang="en-US" altLang="ko-KR" dirty="0"/>
              <a:t>?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말이 빨라지지</a:t>
            </a:r>
            <a:r>
              <a:rPr lang="en-US" altLang="ko-KR" dirty="0"/>
              <a:t>?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일부로 느리게 말해라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머리 속이 하얘지면 </a:t>
            </a:r>
            <a:r>
              <a:rPr lang="ko-KR" altLang="en-US" dirty="0" err="1"/>
              <a:t>어버버</a:t>
            </a:r>
            <a:r>
              <a:rPr lang="ko-KR" altLang="en-US" dirty="0"/>
              <a:t> </a:t>
            </a:r>
            <a:r>
              <a:rPr lang="ko-KR" altLang="en-US" dirty="0" err="1"/>
              <a:t>하지말고</a:t>
            </a:r>
            <a:r>
              <a:rPr lang="ko-KR" altLang="en-US" dirty="0"/>
              <a:t> 준비해둔 물 한잔 마시자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호흡도 좀 하고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117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하이큐브에서</a:t>
            </a:r>
            <a:r>
              <a:rPr lang="ko-KR" altLang="en-US" dirty="0"/>
              <a:t> 발표</a:t>
            </a:r>
            <a:r>
              <a:rPr lang="ko-KR" altLang="en-US" baseline="0" dirty="0"/>
              <a:t> 경험을 쌓음으로써 면접이나 직장에서 수준 떨어지지 않는 발표를 할 수 있게끔 하는 발판이 되어줄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76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Simple – </a:t>
            </a:r>
            <a:r>
              <a:rPr lang="ko-KR" altLang="en-US" dirty="0"/>
              <a:t>적당한 배경색에 깔끔한 폰트만 지정되어 있어도 </a:t>
            </a:r>
            <a:r>
              <a:rPr lang="ko-KR" altLang="en-US" dirty="0" err="1"/>
              <a:t>쓸만함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스티브 잡스 </a:t>
            </a:r>
            <a:r>
              <a:rPr lang="en-US" altLang="ko-KR" dirty="0" err="1"/>
              <a:t>ppt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Refined – </a:t>
            </a:r>
            <a:r>
              <a:rPr lang="ko-KR" altLang="en-US" dirty="0"/>
              <a:t>고급스럽고 적당히 튀지않는 세련된 디자인</a:t>
            </a:r>
            <a:r>
              <a:rPr lang="en-US" altLang="ko-KR" dirty="0"/>
              <a:t>. </a:t>
            </a:r>
            <a:r>
              <a:rPr lang="ko-KR" altLang="en-US" dirty="0"/>
              <a:t>배경에 적당한 사진에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어두운효과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그리고 밝은 글씨</a:t>
            </a:r>
            <a:r>
              <a:rPr lang="en-US" altLang="ko-KR" baseline="0" dirty="0"/>
              <a:t>.</a:t>
            </a:r>
          </a:p>
          <a:p>
            <a:r>
              <a:rPr lang="en-US" altLang="ko-KR" dirty="0"/>
              <a:t>Easy to Apply – </a:t>
            </a:r>
            <a:r>
              <a:rPr lang="ko-KR" altLang="en-US" dirty="0"/>
              <a:t>적용하기 쉬움</a:t>
            </a:r>
            <a:r>
              <a:rPr lang="en-US" altLang="ko-KR" dirty="0"/>
              <a:t>, </a:t>
            </a:r>
            <a:r>
              <a:rPr lang="ko-KR" altLang="en-US" dirty="0"/>
              <a:t>특정 토픽에 너무 </a:t>
            </a:r>
            <a:r>
              <a:rPr lang="ko-KR" altLang="en-US" dirty="0" err="1"/>
              <a:t>전문화되어있지</a:t>
            </a:r>
            <a:r>
              <a:rPr lang="ko-KR" altLang="en-US" dirty="0"/>
              <a:t>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788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깔끔한 배경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24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깔끔한 배경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007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연습의 반복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888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동영상 활용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말은 잘 되고있는지</a:t>
            </a:r>
            <a:r>
              <a:rPr lang="en-US" altLang="ko-KR" dirty="0"/>
              <a:t>, </a:t>
            </a:r>
            <a:r>
              <a:rPr lang="ko-KR" altLang="en-US" dirty="0"/>
              <a:t>빠진 말은 없는지</a:t>
            </a:r>
            <a:r>
              <a:rPr lang="en-US" altLang="ko-KR" dirty="0"/>
              <a:t>, </a:t>
            </a:r>
            <a:r>
              <a:rPr lang="ko-KR" altLang="en-US" dirty="0" err="1"/>
              <a:t>시각자료의</a:t>
            </a:r>
            <a:r>
              <a:rPr lang="ko-KR" altLang="en-US" dirty="0"/>
              <a:t> 점검</a:t>
            </a:r>
            <a:r>
              <a:rPr lang="en-US" altLang="ko-KR" dirty="0"/>
              <a:t>, </a:t>
            </a:r>
            <a:r>
              <a:rPr lang="ko-KR" altLang="en-US" dirty="0"/>
              <a:t>제스처는 적절한지</a:t>
            </a:r>
            <a:r>
              <a:rPr lang="en-US" altLang="ko-KR" dirty="0"/>
              <a:t>, </a:t>
            </a:r>
            <a:r>
              <a:rPr lang="ko-KR" altLang="en-US" dirty="0"/>
              <a:t>너무 굳어 있지는 않은지 등을 동영상을 통해 점검해볼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313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806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C127-5E28-4E53-B878-33009A79285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55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96" y="841772"/>
            <a:ext cx="6480572" cy="1790700"/>
          </a:xfrm>
        </p:spPr>
        <p:txBody>
          <a:bodyPr anchor="b"/>
          <a:lstStyle>
            <a:lvl1pPr algn="ctr">
              <a:defRPr sz="4252"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0096" y="2701528"/>
            <a:ext cx="6480572" cy="1241822"/>
          </a:xfrm>
        </p:spPr>
        <p:txBody>
          <a:bodyPr/>
          <a:lstStyle>
            <a:lvl1pPr marL="0" indent="0" algn="ctr">
              <a:buNone/>
              <a:defRPr sz="170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324018" indent="0" algn="ctr">
              <a:buNone/>
              <a:defRPr sz="1417"/>
            </a:lvl2pPr>
            <a:lvl3pPr marL="648035" indent="0" algn="ctr">
              <a:buNone/>
              <a:defRPr sz="1276"/>
            </a:lvl3pPr>
            <a:lvl4pPr marL="972053" indent="0" algn="ctr">
              <a:buNone/>
              <a:defRPr sz="1134"/>
            </a:lvl4pPr>
            <a:lvl5pPr marL="1296071" indent="0" algn="ctr">
              <a:buNone/>
              <a:defRPr sz="1134"/>
            </a:lvl5pPr>
            <a:lvl6pPr marL="1620088" indent="0" algn="ctr">
              <a:buNone/>
              <a:defRPr sz="1134"/>
            </a:lvl6pPr>
            <a:lvl7pPr marL="1944106" indent="0" algn="ctr">
              <a:buNone/>
              <a:defRPr sz="1134"/>
            </a:lvl7pPr>
            <a:lvl8pPr marL="2268123" indent="0" algn="ctr">
              <a:buNone/>
              <a:defRPr sz="1134"/>
            </a:lvl8pPr>
            <a:lvl9pPr marL="2592141" indent="0" algn="ctr">
              <a:buNone/>
              <a:defRPr sz="1134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631CC-EF27-4EE7-BE47-1B05EE493A8E}" type="datetime1">
              <a:rPr lang="ko-KR" altLang="en-US" smtClean="0"/>
              <a:t>2016-9-7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272167" y="4533900"/>
            <a:ext cx="9185097" cy="172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875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497AC-CFC5-4A95-80BA-723AF1C0E699}" type="datetime1">
              <a:rPr lang="ko-KR" altLang="en-US" smtClean="0"/>
              <a:t>2016-9-7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234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83546" y="273844"/>
            <a:ext cx="186316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052" y="273844"/>
            <a:ext cx="5481484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05FC7-3EEE-4A6D-BDDF-35BC1B651698}" type="datetime1">
              <a:rPr lang="ko-KR" altLang="en-US" smtClean="0"/>
              <a:t>2016-9-7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7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0A64B-43B6-4684-97B6-780C316867B3}" type="datetime1">
              <a:rPr lang="ko-KR" altLang="en-US" smtClean="0"/>
              <a:t>2016-9-7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528171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52" y="1282304"/>
            <a:ext cx="7452658" cy="2139553"/>
          </a:xfrm>
        </p:spPr>
        <p:txBody>
          <a:bodyPr anchor="b"/>
          <a:lstStyle>
            <a:lvl1pPr>
              <a:defRPr sz="425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552" y="3442098"/>
            <a:ext cx="7452658" cy="1125140"/>
          </a:xfrm>
        </p:spPr>
        <p:txBody>
          <a:bodyPr/>
          <a:lstStyle>
            <a:lvl1pPr marL="0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1pPr>
            <a:lvl2pPr marL="324018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2pPr>
            <a:lvl3pPr marL="648035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3pPr>
            <a:lvl4pPr marL="97205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4pPr>
            <a:lvl5pPr marL="129607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5pPr>
            <a:lvl6pPr marL="1620088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6pPr>
            <a:lvl7pPr marL="1944106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7pPr>
            <a:lvl8pPr marL="226812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8pPr>
            <a:lvl9pPr marL="259214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ED769-91DB-423B-8360-C07BFC09C0B8}" type="datetime1">
              <a:rPr lang="ko-KR" altLang="en-US" smtClean="0"/>
              <a:t>2016-9-7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24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053" y="1369219"/>
            <a:ext cx="3672324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74386" y="1369219"/>
            <a:ext cx="3672324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A93A-9C16-4401-B9DD-CECCD673AB8D}" type="datetime1">
              <a:rPr lang="ko-KR" altLang="en-US" smtClean="0"/>
              <a:t>2016-9-7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669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273844"/>
            <a:ext cx="7452658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178" y="1260872"/>
            <a:ext cx="3655447" cy="617934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178" y="1878806"/>
            <a:ext cx="3655447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386" y="1260872"/>
            <a:ext cx="3673450" cy="617934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74386" y="1878806"/>
            <a:ext cx="367345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4205-CAAB-430F-BA45-1FF43AA239E9}" type="datetime1">
              <a:rPr lang="ko-KR" altLang="en-US" smtClean="0"/>
              <a:t>2016-9-7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71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9EAF-5DF3-47C3-9BC8-BB1CFA21E5D5}" type="datetime1">
              <a:rPr lang="ko-KR" altLang="en-US" smtClean="0"/>
              <a:t>2016-9-7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11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B368-EE75-4D52-B018-79D33C119C2B}" type="datetime1">
              <a:rPr lang="ko-KR" altLang="en-US" smtClean="0"/>
              <a:t>2016-9-7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234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42900"/>
            <a:ext cx="2786871" cy="1200150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3450" y="740569"/>
            <a:ext cx="4374386" cy="3655219"/>
          </a:xfrm>
        </p:spPr>
        <p:txBody>
          <a:bodyPr/>
          <a:lstStyle>
            <a:lvl1pPr>
              <a:defRPr sz="2268"/>
            </a:lvl1pPr>
            <a:lvl2pPr>
              <a:defRPr sz="1984"/>
            </a:lvl2pPr>
            <a:lvl3pPr>
              <a:defRPr sz="1701"/>
            </a:lvl3pPr>
            <a:lvl4pPr>
              <a:defRPr sz="1417"/>
            </a:lvl4pPr>
            <a:lvl5pPr>
              <a:defRPr sz="1417"/>
            </a:lvl5pPr>
            <a:lvl6pPr>
              <a:defRPr sz="1417"/>
            </a:lvl6pPr>
            <a:lvl7pPr>
              <a:defRPr sz="1417"/>
            </a:lvl7pPr>
            <a:lvl8pPr>
              <a:defRPr sz="1417"/>
            </a:lvl8pPr>
            <a:lvl9pPr>
              <a:defRPr sz="141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543050"/>
            <a:ext cx="2786871" cy="2858691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1D2C7-9331-41E1-A2B4-6C7C19BFF59D}" type="datetime1">
              <a:rPr lang="ko-KR" altLang="en-US" smtClean="0"/>
              <a:t>2016-9-7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67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42900"/>
            <a:ext cx="2786871" cy="1200150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73450" y="740569"/>
            <a:ext cx="4374386" cy="3655219"/>
          </a:xfrm>
        </p:spPr>
        <p:txBody>
          <a:bodyPr anchor="t"/>
          <a:lstStyle>
            <a:lvl1pPr marL="0" indent="0">
              <a:buNone/>
              <a:defRPr sz="2268"/>
            </a:lvl1pPr>
            <a:lvl2pPr marL="324018" indent="0">
              <a:buNone/>
              <a:defRPr sz="1984"/>
            </a:lvl2pPr>
            <a:lvl3pPr marL="648035" indent="0">
              <a:buNone/>
              <a:defRPr sz="1701"/>
            </a:lvl3pPr>
            <a:lvl4pPr marL="972053" indent="0">
              <a:buNone/>
              <a:defRPr sz="1417"/>
            </a:lvl4pPr>
            <a:lvl5pPr marL="1296071" indent="0">
              <a:buNone/>
              <a:defRPr sz="1417"/>
            </a:lvl5pPr>
            <a:lvl6pPr marL="1620088" indent="0">
              <a:buNone/>
              <a:defRPr sz="1417"/>
            </a:lvl6pPr>
            <a:lvl7pPr marL="1944106" indent="0">
              <a:buNone/>
              <a:defRPr sz="1417"/>
            </a:lvl7pPr>
            <a:lvl8pPr marL="2268123" indent="0">
              <a:buNone/>
              <a:defRPr sz="1417"/>
            </a:lvl8pPr>
            <a:lvl9pPr marL="2592141" indent="0">
              <a:buNone/>
              <a:defRPr sz="141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543050"/>
            <a:ext cx="2786871" cy="2858691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8C9F-905F-4530-8A3B-34BCAD88E7C3}" type="datetime1">
              <a:rPr lang="ko-KR" altLang="en-US" smtClean="0"/>
              <a:t>2016-9-7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87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-119641" y="-137160"/>
            <a:ext cx="8863429" cy="14051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053" y="273844"/>
            <a:ext cx="7452658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Hello World!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053" y="1369219"/>
            <a:ext cx="7452658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052" y="4767263"/>
            <a:ext cx="194417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BCEFB-0C7D-4ECA-807A-5C57EC77C192}" type="datetime1">
              <a:rPr lang="ko-KR" altLang="en-US" smtClean="0"/>
              <a:t>2016-9-7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2253" y="4767263"/>
            <a:ext cx="291625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02539" y="4767263"/>
            <a:ext cx="194417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98B39-0510-493B-9469-0B9FF5C16F3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111333" y="4717132"/>
            <a:ext cx="8863429" cy="5793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1934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648035" rtl="0" eaLnBrk="1" latinLnBrk="1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tx1"/>
          </a:solidFill>
          <a:latin typeface="Roboto" panose="02000000000000000000" pitchFamily="2" charset="0"/>
          <a:ea typeface="나눔고딕" panose="020D0604000000000000" pitchFamily="50" charset="-127"/>
          <a:cs typeface="Roboto" panose="02000000000000000000" pitchFamily="2" charset="0"/>
        </a:defRPr>
      </a:lvl1pPr>
    </p:titleStyle>
    <p:bodyStyle>
      <a:lvl1pPr marL="162009" indent="-162009" algn="l" defTabSz="648035" rtl="0" eaLnBrk="1" latinLnBrk="1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1984" kern="1200" baseline="0">
          <a:solidFill>
            <a:schemeClr val="tx1"/>
          </a:solidFill>
          <a:latin typeface="+mn-lt"/>
          <a:ea typeface="나눔고딕" panose="020D0604000000000000" pitchFamily="50" charset="-127"/>
          <a:cs typeface="Roboto Light" panose="02000000000000000000" pitchFamily="2" charset="0"/>
        </a:defRPr>
      </a:lvl1pPr>
      <a:lvl2pPr marL="486026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10044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134062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458079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782097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2106115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430132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754150" indent="-162009" algn="l" defTabSz="648035" rtl="0" eaLnBrk="1" latinLnBrk="1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1pPr>
      <a:lvl2pPr marL="324018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2pPr>
      <a:lvl3pPr marL="648035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3pPr>
      <a:lvl4pPr marL="972053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296071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620088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1944106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268123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592141" algn="l" defTabSz="648035" rtl="0" eaLnBrk="1" latinLnBrk="1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dEHUbz7uT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dEHUbz7uT4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iki/%EC%82%AC%EC%B0%B0" TargetMode="External"/><Relationship Id="rId13" Type="http://schemas.openxmlformats.org/officeDocument/2006/relationships/hyperlink" Target="https://ko.wikipedia.org/wiki/%EC%9C%A0%EB%84%A4%EC%8A%A4%EC%BD%94" TargetMode="External"/><Relationship Id="rId3" Type="http://schemas.openxmlformats.org/officeDocument/2006/relationships/image" Target="../media/image28.jpg"/><Relationship Id="rId7" Type="http://schemas.openxmlformats.org/officeDocument/2006/relationships/hyperlink" Target="https://ko.wikipedia.org/wiki/%EB%8C%80%ED%95%9C%EB%B6%88%EA%B5%90_%EC%A1%B0%EA%B3%84%EC%A2%85" TargetMode="External"/><Relationship Id="rId12" Type="http://schemas.openxmlformats.org/officeDocument/2006/relationships/hyperlink" Target="https://ko.wikipedia.org/wiki/%EC%9E%84%EC%A7%84%EC%99%9C%EB%9E%80" TargetMode="External"/><Relationship Id="rId2" Type="http://schemas.openxmlformats.org/officeDocument/2006/relationships/image" Target="../media/image27.jpe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.wikipedia.org/wiki/%EA%B2%BD%EC%A3%BC%EC%8B%9C" TargetMode="External"/><Relationship Id="rId11" Type="http://schemas.openxmlformats.org/officeDocument/2006/relationships/hyperlink" Target="https://ko.wikipedia.org/wiki/%ED%98%9C%EA%B3%B5%EC%99%95" TargetMode="External"/><Relationship Id="rId5" Type="http://schemas.openxmlformats.org/officeDocument/2006/relationships/hyperlink" Target="https://ko.wikipedia.org/wiki/%EA%B2%BD%EC%83%81%EB%B6%81%EB%8F%84" TargetMode="External"/><Relationship Id="rId15" Type="http://schemas.openxmlformats.org/officeDocument/2006/relationships/hyperlink" Target="https://www.youtube.com/watch?v=sUyb2Fxk31w" TargetMode="External"/><Relationship Id="rId10" Type="http://schemas.openxmlformats.org/officeDocument/2006/relationships/hyperlink" Target="https://ko.wikipedia.org/wiki/%EA%B2%BD%EB%8D%95%EC%99%95" TargetMode="External"/><Relationship Id="rId4" Type="http://schemas.openxmlformats.org/officeDocument/2006/relationships/hyperlink" Target="https://ko.wikipedia.org/wiki/%EB%8C%80%ED%95%9C%EB%AF%BC%EA%B5%AD" TargetMode="External"/><Relationship Id="rId9" Type="http://schemas.openxmlformats.org/officeDocument/2006/relationships/hyperlink" Target="https://ko.wikipedia.org/wiki/%EC%8B%A0%EB%9D%BC" TargetMode="External"/><Relationship Id="rId14" Type="http://schemas.openxmlformats.org/officeDocument/2006/relationships/hyperlink" Target="https://ko.wikipedia.org/wiki/%EC%84%B8%EA%B3%84%EC%9C%A0%EC%82%B0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hyperlink" Target="https://www.youtube.com/watch?v=OdEHUbz7uT4" TargetMode="Externa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dEHUbz7uT4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19696" y="2407245"/>
            <a:ext cx="6488000" cy="1083072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H</a:t>
            </a:r>
            <a:r>
              <a:rPr lang="en-US" altLang="ko-KR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ow</a:t>
            </a:r>
            <a:r>
              <a:rPr lang="ko-KR" altLang="en-US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</a:t>
            </a:r>
            <a:r>
              <a:rPr lang="en-US" altLang="ko-KR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 Presentation?</a:t>
            </a:r>
            <a:endParaRPr lang="ko-KR" altLang="en-US" dirty="0">
              <a:solidFill>
                <a:schemeClr val="bg1"/>
              </a:solidFill>
              <a:latin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639730" y="3752863"/>
            <a:ext cx="3508337" cy="542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Principle &amp; Knowhow</a:t>
            </a:r>
            <a:endParaRPr lang="ko-KR" altLang="en-US" sz="2800" dirty="0">
              <a:solidFill>
                <a:schemeClr val="bg1"/>
              </a:solidFill>
              <a:latin typeface="Roboto" panose="02000000000000000000" pitchFamily="2" charset="0"/>
              <a:ea typeface="바른돋움Pro 1" panose="02020603020101020101" pitchFamily="18" charset="-127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09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27857" y="2443333"/>
            <a:ext cx="4558757" cy="1757022"/>
          </a:xfrm>
        </p:spPr>
        <p:txBody>
          <a:bodyPr>
            <a:noAutofit/>
          </a:bodyPr>
          <a:lstStyle/>
          <a:p>
            <a:pPr algn="l"/>
            <a:r>
              <a:rPr lang="en-US" altLang="ko-KR" sz="48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cs typeface="Roboto" panose="02000000000000000000" pitchFamily="2" charset="0"/>
              </a:rPr>
              <a:t>Preparation </a:t>
            </a:r>
            <a:br>
              <a:rPr lang="en-US" altLang="ko-KR" sz="48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cs typeface="Roboto" panose="02000000000000000000" pitchFamily="2" charset="0"/>
              </a:rPr>
            </a:br>
            <a:r>
              <a:rPr lang="en-US" altLang="ko-KR" sz="48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cs typeface="Roboto" panose="02000000000000000000" pitchFamily="2" charset="0"/>
              </a:rPr>
              <a:t>of Presentation</a:t>
            </a:r>
            <a:endParaRPr lang="ko-KR" altLang="en-US" sz="4800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278114" y="1116211"/>
            <a:ext cx="9194800" cy="1529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082524" y="272079"/>
            <a:ext cx="2784028" cy="44717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r>
              <a:rPr lang="en-US" altLang="ko-KR" sz="19900" dirty="0">
                <a:solidFill>
                  <a:schemeClr val="accent1">
                    <a:lumMod val="7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endParaRPr lang="ko-KR" altLang="en-US" sz="19900" dirty="0">
              <a:solidFill>
                <a:schemeClr val="accent1">
                  <a:lumMod val="75000"/>
                </a:schemeClr>
              </a:solidFill>
              <a:latin typeface="Roboto Black" panose="02000000000000000000" pitchFamily="2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75462" y="4530903"/>
            <a:ext cx="9194800" cy="1800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649421"/>
      </p:ext>
    </p:extLst>
  </p:cSld>
  <p:clrMapOvr>
    <a:masterClrMapping/>
  </p:clrMapOvr>
  <p:transition spd="slow">
    <p:push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 준비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570347" y="2042279"/>
            <a:ext cx="1500070" cy="1529750"/>
            <a:chOff x="2957318" y="1830344"/>
            <a:chExt cx="1877134" cy="1914274"/>
          </a:xfrm>
        </p:grpSpPr>
        <p:pic>
          <p:nvPicPr>
            <p:cNvPr id="1028" name="Picture 4" descr="https://prezi-a.akamaihd.net/press-versioned/202-7be7870c8ea473296a5ae14a47533a712b172e7a/press/img/kit/prezi_logos/prezi_vertical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7318" y="2512736"/>
              <a:ext cx="968762" cy="1231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://vignette3.wikia.nocookie.net/logopedia/images/4/44/Ppt-2016-icon.png/revision/latest?cb=2015073012324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1699" y="1830344"/>
              <a:ext cx="783327" cy="783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://icons.iconarchive.com/icons/atopsy/iwork/1024/Keynote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4440" y="2613671"/>
              <a:ext cx="1030012" cy="1030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570347" y="3659528"/>
            <a:ext cx="1500070" cy="33515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sz="1800" b="1" dirty="0"/>
              <a:t>발표자료준비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747376" y="2042280"/>
            <a:ext cx="2039667" cy="1952400"/>
            <a:chOff x="5747376" y="2042280"/>
            <a:chExt cx="2039667" cy="1952400"/>
          </a:xfrm>
        </p:grpSpPr>
        <p:pic>
          <p:nvPicPr>
            <p:cNvPr id="1036" name="Picture 12" descr="http://cdn.free-power-point-templates.com/articles/wp-content/uploads/2011/11/presentaci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7376" y="2042280"/>
              <a:ext cx="2039667" cy="1529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내용 개체 틀 2"/>
            <p:cNvSpPr txBox="1">
              <a:spLocks/>
            </p:cNvSpPr>
            <p:nvPr/>
          </p:nvSpPr>
          <p:spPr>
            <a:xfrm>
              <a:off x="6109490" y="3659529"/>
              <a:ext cx="1315438" cy="33515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800" b="1" dirty="0"/>
                <a:t>발표 연습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814140" y="2180062"/>
            <a:ext cx="2124132" cy="1807226"/>
            <a:chOff x="814140" y="2180062"/>
            <a:chExt cx="2124132" cy="1807226"/>
          </a:xfrm>
        </p:grpSpPr>
        <p:pic>
          <p:nvPicPr>
            <p:cNvPr id="1040" name="Picture 16" descr="http://cfile29.uf.tistory.com/image/241F704950EE64F71B4CAA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1873" y="2180062"/>
              <a:ext cx="1568666" cy="1311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내용 개체 틀 2"/>
            <p:cNvSpPr txBox="1">
              <a:spLocks/>
            </p:cNvSpPr>
            <p:nvPr/>
          </p:nvSpPr>
          <p:spPr>
            <a:xfrm>
              <a:off x="814140" y="3652137"/>
              <a:ext cx="2124132" cy="33515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800" b="1" dirty="0"/>
                <a:t>주제 선정 및 스터디</a:t>
              </a:r>
            </a:p>
          </p:txBody>
        </p:sp>
      </p:grpSp>
      <p:pic>
        <p:nvPicPr>
          <p:cNvPr id="1044" name="Picture 20" descr="https://cdn4.iconfinder.com/data/icons/ionicons/512/icon-ios7-arrow-right-12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60" y="2587598"/>
            <a:ext cx="679312" cy="67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0" descr="https://cdn4.iconfinder.com/data/icons/ionicons/512/icon-ios7-arrow-right-12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825" y="2587597"/>
            <a:ext cx="679312" cy="67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내용 개체 틀 2"/>
          <p:cNvSpPr txBox="1">
            <a:spLocks/>
          </p:cNvSpPr>
          <p:nvPr/>
        </p:nvSpPr>
        <p:spPr>
          <a:xfrm>
            <a:off x="594053" y="1428784"/>
            <a:ext cx="1834508" cy="33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/>
              <a:t>발표 준비 </a:t>
            </a:r>
            <a:r>
              <a:rPr lang="ko-KR" altLang="en-US" sz="1400" b="1" dirty="0">
                <a:latin typeface="Roboto" panose="02000000000000000000" pitchFamily="2" charset="0"/>
                <a:cs typeface="Roboto" panose="02000000000000000000" pitchFamily="2" charset="0"/>
              </a:rPr>
              <a:t>흐름</a:t>
            </a:r>
          </a:p>
        </p:txBody>
      </p:sp>
    </p:spTree>
    <p:extLst>
      <p:ext uri="{BB962C8B-B14F-4D97-AF65-F5344CB8AC3E}">
        <p14:creationId xmlns:p14="http://schemas.microsoft.com/office/powerpoint/2010/main" val="2579574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129980" y="2297501"/>
            <a:ext cx="2380804" cy="6186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Good At</a:t>
            </a:r>
            <a:endParaRPr lang="ko-KR" altLang="en-US" sz="4400" b="1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459676" y="3282184"/>
            <a:ext cx="5721412" cy="335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solidFill>
                  <a:schemeClr val="accent5">
                    <a:lumMod val="50000"/>
                  </a:schemeClr>
                </a:solidFill>
              </a:rPr>
              <a:t>자신이 잘 알고있거나 관심있는 분야에서 주제를 선정하라</a:t>
            </a:r>
            <a:r>
              <a:rPr lang="en-US" altLang="ko-KR" sz="1800" b="1" dirty="0">
                <a:solidFill>
                  <a:schemeClr val="accent5">
                    <a:lumMod val="50000"/>
                  </a:schemeClr>
                </a:solidFill>
              </a:rPr>
              <a:t>.</a:t>
            </a:r>
            <a:endParaRPr lang="ko-KR" altLang="en-US" sz="1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94051" y="1428784"/>
            <a:ext cx="3739409" cy="33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HYCube</a:t>
            </a:r>
            <a:r>
              <a:rPr lang="ko-KR" altLang="en-US" sz="1400" b="1" dirty="0">
                <a:latin typeface="Roboto" panose="02000000000000000000" pitchFamily="2" charset="0"/>
                <a:cs typeface="Roboto" panose="02000000000000000000" pitchFamily="2" charset="0"/>
              </a:rPr>
              <a:t> 세미나의 주제 선정</a:t>
            </a:r>
          </a:p>
        </p:txBody>
      </p:sp>
    </p:spTree>
    <p:extLst>
      <p:ext uri="{BB962C8B-B14F-4D97-AF65-F5344CB8AC3E}">
        <p14:creationId xmlns:p14="http://schemas.microsoft.com/office/powerpoint/2010/main" val="6688756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459757" y="2294655"/>
            <a:ext cx="1695092" cy="6186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Level</a:t>
            </a:r>
            <a:endParaRPr lang="ko-KR" altLang="en-US" sz="4400" b="1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13806" y="3201740"/>
            <a:ext cx="4186994" cy="538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>
                <a:solidFill>
                  <a:schemeClr val="accent5">
                    <a:lumMod val="50000"/>
                  </a:schemeClr>
                </a:solidFill>
              </a:rPr>
              <a:t>청중의 수준에 맞는 주제를 선정하라</a:t>
            </a:r>
            <a:r>
              <a:rPr lang="en-US" altLang="ko-KR" sz="1800" b="1" dirty="0">
                <a:solidFill>
                  <a:schemeClr val="accent5">
                    <a:lumMod val="50000"/>
                  </a:schemeClr>
                </a:solidFill>
              </a:rPr>
              <a:t>.</a:t>
            </a:r>
            <a:br>
              <a:rPr lang="en-US" altLang="ko-KR" sz="18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ko-KR" altLang="en-US" sz="1800" b="1" dirty="0">
                <a:solidFill>
                  <a:schemeClr val="accent5">
                    <a:lumMod val="50000"/>
                  </a:schemeClr>
                </a:solidFill>
              </a:rPr>
              <a:t>너무 쉽거나</a:t>
            </a:r>
            <a:r>
              <a:rPr lang="en-US" altLang="ko-KR" sz="1800" b="1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800" b="1" dirty="0">
                <a:solidFill>
                  <a:schemeClr val="accent5">
                    <a:lumMod val="50000"/>
                  </a:schemeClr>
                </a:solidFill>
              </a:rPr>
              <a:t>너무 어려운 주제는 지양하라</a:t>
            </a:r>
            <a:r>
              <a:rPr lang="en-US" altLang="ko-KR" sz="1800" b="1" dirty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594051" y="1428784"/>
            <a:ext cx="3739409" cy="33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HYCube</a:t>
            </a:r>
            <a:r>
              <a:rPr lang="ko-KR" altLang="en-US" sz="1400" b="1" dirty="0">
                <a:latin typeface="Roboto" panose="02000000000000000000" pitchFamily="2" charset="0"/>
                <a:cs typeface="Roboto" panose="02000000000000000000" pitchFamily="2" charset="0"/>
              </a:rPr>
              <a:t> 세미나의 주제 선정</a:t>
            </a:r>
          </a:p>
        </p:txBody>
      </p:sp>
    </p:spTree>
    <p:extLst>
      <p:ext uri="{BB962C8B-B14F-4D97-AF65-F5344CB8AC3E}">
        <p14:creationId xmlns:p14="http://schemas.microsoft.com/office/powerpoint/2010/main" val="120229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make PPT 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594053" y="1428784"/>
            <a:ext cx="1940425" cy="3351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Objective &amp; Scope</a:t>
            </a:r>
            <a:endParaRPr lang="ko-KR" altLang="en-US" sz="1500" b="1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1266" name="Picture 2" descr="http://khawajaestate.pk/index/wp-content/uploads/2015/04/objectiv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12" y="1953174"/>
            <a:ext cx="2128931" cy="212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3887378" y="2493154"/>
            <a:ext cx="4159333" cy="10489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나눔고딕" panose="020D0604000000000000" pitchFamily="50" charset="-127"/>
              </a:rPr>
              <a:t>우선</a:t>
            </a:r>
            <a:r>
              <a:rPr lang="en-US" altLang="ko-KR" sz="1600" b="1" dirty="0">
                <a:latin typeface="나눔고딕" panose="020D0604000000000000" pitchFamily="50" charset="-127"/>
              </a:rPr>
              <a:t>, </a:t>
            </a:r>
            <a:r>
              <a:rPr lang="ko-KR" altLang="en-US" sz="1600" b="1" dirty="0">
                <a:latin typeface="나눔고딕" panose="020D0604000000000000" pitchFamily="50" charset="-127"/>
              </a:rPr>
              <a:t>발표자는</a:t>
            </a:r>
            <a:endParaRPr lang="en-US" altLang="ko-KR" sz="1600" b="1" dirty="0">
              <a:latin typeface="나눔고딕" panose="020D0604000000000000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나눔고딕" panose="020D0604000000000000" pitchFamily="50" charset="-127"/>
              </a:rPr>
              <a:t>청중들에게 </a:t>
            </a:r>
            <a:r>
              <a:rPr lang="ko-KR" altLang="en-US" sz="1800" b="1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</a:rPr>
              <a:t>전달하고자 하는 바</a:t>
            </a:r>
            <a:r>
              <a:rPr lang="ko-KR" altLang="en-US" sz="1600" b="1" dirty="0">
                <a:latin typeface="나눔고딕" panose="020D0604000000000000" pitchFamily="50" charset="-127"/>
              </a:rPr>
              <a:t>와</a:t>
            </a:r>
            <a:r>
              <a:rPr lang="en-US" altLang="ko-KR" sz="1600" b="1" dirty="0">
                <a:latin typeface="나눔고딕" panose="020D0604000000000000" pitchFamily="50" charset="-127"/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solidFill>
                  <a:srgbClr val="00B050"/>
                </a:solidFill>
                <a:latin typeface="나눔고딕" panose="020D0604000000000000" pitchFamily="50" charset="-127"/>
              </a:rPr>
              <a:t>어디까지 전달 할 것인가</a:t>
            </a:r>
            <a:r>
              <a:rPr lang="ko-KR" altLang="en-US" sz="1600" b="1" dirty="0">
                <a:latin typeface="나눔고딕" panose="020D0604000000000000" pitchFamily="50" charset="-127"/>
              </a:rPr>
              <a:t>를 생각해봐야 한다</a:t>
            </a:r>
            <a:r>
              <a:rPr lang="en-US" altLang="ko-KR" sz="1600" b="1" dirty="0">
                <a:latin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31353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make PPT 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594053" y="1428784"/>
            <a:ext cx="2387686" cy="33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Storyboard</a:t>
            </a:r>
            <a:endParaRPr lang="ko-KR" altLang="en-US" sz="1400" b="1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144933" y="2154060"/>
            <a:ext cx="6350897" cy="1727158"/>
            <a:chOff x="1358210" y="1924703"/>
            <a:chExt cx="6350897" cy="1727158"/>
          </a:xfrm>
        </p:grpSpPr>
        <p:grpSp>
          <p:nvGrpSpPr>
            <p:cNvPr id="8" name="그룹 7"/>
            <p:cNvGrpSpPr/>
            <p:nvPr/>
          </p:nvGrpSpPr>
          <p:grpSpPr>
            <a:xfrm>
              <a:off x="1358210" y="1924703"/>
              <a:ext cx="1623529" cy="1727158"/>
              <a:chOff x="1533869" y="2154060"/>
              <a:chExt cx="1623529" cy="1727158"/>
            </a:xfrm>
          </p:grpSpPr>
          <p:pic>
            <p:nvPicPr>
              <p:cNvPr id="10244" name="Picture 4" descr="http://www.clker.com/cliparts/D/m/V/S/V/o/yellow-post-it-md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3869" y="2154060"/>
                <a:ext cx="1623529" cy="1727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내용 개체 틀 2"/>
              <p:cNvSpPr txBox="1">
                <a:spLocks/>
              </p:cNvSpPr>
              <p:nvPr/>
            </p:nvSpPr>
            <p:spPr>
              <a:xfrm>
                <a:off x="1792854" y="2494720"/>
                <a:ext cx="1146279" cy="10797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62009" indent="-162009" algn="l" defTabSz="648035" rtl="0" eaLnBrk="1" latinLnBrk="1" hangingPunct="1">
                  <a:lnSpc>
                    <a:spcPct val="90000"/>
                  </a:lnSpc>
                  <a:spcBef>
                    <a:spcPts val="709"/>
                  </a:spcBef>
                  <a:buFont typeface="Arial" panose="020B0604020202020204" pitchFamily="34" charset="0"/>
                  <a:buChar char="•"/>
                  <a:defRPr sz="1984" kern="1200" baseline="0">
                    <a:solidFill>
                      <a:schemeClr val="tx1"/>
                    </a:solidFill>
                    <a:latin typeface="+mn-lt"/>
                    <a:ea typeface="나눔고딕" panose="020D0604000000000000" pitchFamily="50" charset="-127"/>
                    <a:cs typeface="Roboto Light" panose="02000000000000000000" pitchFamily="2" charset="0"/>
                  </a:defRPr>
                </a:lvl1pPr>
                <a:lvl2pPr marL="486026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70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44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4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34062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58079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2097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06115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0132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54150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ko-KR" altLang="en-US" sz="18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발표의 목적</a:t>
                </a:r>
                <a:endParaRPr lang="en-US" altLang="ko-KR" sz="1800" dirty="0">
                  <a:latin typeface="나눔손글씨 펜" panose="03040600000000000000" pitchFamily="66" charset="-127"/>
                  <a:ea typeface="나눔손글씨 펜" panose="03040600000000000000" pitchFamily="66" charset="-127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ko-KR" altLang="en-US" sz="1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직장이나 면접 등</a:t>
                </a:r>
                <a:r>
                  <a:rPr lang="en-US" altLang="ko-KR" sz="1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,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ko-KR" altLang="en-US" sz="1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상황에 따라 다름 </a:t>
                </a:r>
                <a:endParaRPr lang="en-US" altLang="ko-KR" sz="1400" dirty="0">
                  <a:latin typeface="나눔손글씨 펜" panose="03040600000000000000" pitchFamily="66" charset="-127"/>
                  <a:ea typeface="나눔손글씨 펜" panose="03040600000000000000" pitchFamily="66" charset="-127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ko-KR" altLang="en-US" sz="1400" dirty="0" err="1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하이큐브</a:t>
                </a:r>
                <a:r>
                  <a:rPr lang="ko-KR" altLang="en-US" sz="1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 에서는</a:t>
                </a:r>
                <a:r>
                  <a:rPr lang="en-US" altLang="ko-KR" sz="1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?</a:t>
                </a: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3721894" y="1924703"/>
              <a:ext cx="1623529" cy="1727158"/>
              <a:chOff x="1533869" y="2154060"/>
              <a:chExt cx="1623529" cy="1727158"/>
            </a:xfrm>
          </p:grpSpPr>
          <p:pic>
            <p:nvPicPr>
              <p:cNvPr id="26" name="Picture 4" descr="http://www.clker.com/cliparts/D/m/V/S/V/o/yellow-post-it-md.png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3869" y="2154060"/>
                <a:ext cx="1623529" cy="1727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내용 개체 틀 2"/>
              <p:cNvSpPr txBox="1">
                <a:spLocks/>
              </p:cNvSpPr>
              <p:nvPr/>
            </p:nvSpPr>
            <p:spPr>
              <a:xfrm>
                <a:off x="1845449" y="2414193"/>
                <a:ext cx="1000367" cy="13864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62009" indent="-162009" algn="l" defTabSz="648035" rtl="0" eaLnBrk="1" latinLnBrk="1" hangingPunct="1">
                  <a:lnSpc>
                    <a:spcPct val="90000"/>
                  </a:lnSpc>
                  <a:spcBef>
                    <a:spcPts val="709"/>
                  </a:spcBef>
                  <a:buFont typeface="Arial" panose="020B0604020202020204" pitchFamily="34" charset="0"/>
                  <a:buChar char="•"/>
                  <a:defRPr sz="1984" kern="1200" baseline="0">
                    <a:solidFill>
                      <a:schemeClr val="tx1"/>
                    </a:solidFill>
                    <a:latin typeface="+mn-lt"/>
                    <a:ea typeface="나눔고딕" panose="020D0604000000000000" pitchFamily="50" charset="-127"/>
                    <a:cs typeface="Roboto Light" panose="02000000000000000000" pitchFamily="2" charset="0"/>
                  </a:defRPr>
                </a:lvl1pPr>
                <a:lvl2pPr marL="486026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70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44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4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34062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58079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2097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06115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0132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54150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ko-KR" altLang="en-US" sz="18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발표 준비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ko-KR" altLang="en-US" sz="1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발표 준비 과정</a:t>
                </a:r>
                <a:endParaRPr lang="en-US" altLang="ko-KR" sz="1400" dirty="0">
                  <a:latin typeface="나눔손글씨 펜" panose="03040600000000000000" pitchFamily="66" charset="-127"/>
                  <a:ea typeface="나눔손글씨 펜" panose="03040600000000000000" pitchFamily="66" charset="-127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ko-KR" altLang="en-US" sz="1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발표 준비 </a:t>
                </a:r>
                <a:r>
                  <a:rPr lang="en-US" altLang="ko-KR" sz="1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Tip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ko-KR" sz="1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PPT </a:t>
                </a:r>
                <a:r>
                  <a:rPr lang="ko-KR" altLang="en-US" sz="1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만들기</a:t>
                </a:r>
                <a:br>
                  <a:rPr lang="en-US" altLang="ko-KR" sz="1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</a:br>
                <a:r>
                  <a:rPr lang="en-US" altLang="ko-KR" sz="1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Good vs Bad</a:t>
                </a: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6085578" y="1924703"/>
              <a:ext cx="1623529" cy="1727158"/>
              <a:chOff x="1533869" y="2154060"/>
              <a:chExt cx="1623529" cy="1727158"/>
            </a:xfrm>
          </p:grpSpPr>
          <p:pic>
            <p:nvPicPr>
              <p:cNvPr id="29" name="Picture 4" descr="http://www.clker.com/cliparts/D/m/V/S/V/o/yellow-post-it-md.png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3869" y="2154060"/>
                <a:ext cx="1623529" cy="1727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내용 개체 틀 2"/>
              <p:cNvSpPr txBox="1">
                <a:spLocks/>
              </p:cNvSpPr>
              <p:nvPr/>
            </p:nvSpPr>
            <p:spPr>
              <a:xfrm>
                <a:off x="1827373" y="2477772"/>
                <a:ext cx="1012136" cy="12593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62009" indent="-162009" algn="l" defTabSz="648035" rtl="0" eaLnBrk="1" latinLnBrk="1" hangingPunct="1">
                  <a:lnSpc>
                    <a:spcPct val="90000"/>
                  </a:lnSpc>
                  <a:spcBef>
                    <a:spcPts val="709"/>
                  </a:spcBef>
                  <a:buFont typeface="Arial" panose="020B0604020202020204" pitchFamily="34" charset="0"/>
                  <a:buChar char="•"/>
                  <a:defRPr sz="1984" kern="1200" baseline="0">
                    <a:solidFill>
                      <a:schemeClr val="tx1"/>
                    </a:solidFill>
                    <a:latin typeface="+mn-lt"/>
                    <a:ea typeface="나눔고딕" panose="020D0604000000000000" pitchFamily="50" charset="-127"/>
                    <a:cs typeface="Roboto Light" panose="02000000000000000000" pitchFamily="2" charset="0"/>
                  </a:defRPr>
                </a:lvl1pPr>
                <a:lvl2pPr marL="486026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70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44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4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34062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58079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2097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06115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0132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54150" indent="-162009" algn="l" defTabSz="648035" rtl="0" eaLnBrk="1" latinLnBrk="1" hangingPunct="1">
                  <a:lnSpc>
                    <a:spcPct val="90000"/>
                  </a:lnSpc>
                  <a:spcBef>
                    <a:spcPts val="354"/>
                  </a:spcBef>
                  <a:buFont typeface="Arial" panose="020B0604020202020204" pitchFamily="34" charset="0"/>
                  <a:buChar char="•"/>
                  <a:defRPr sz="12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ko-KR" altLang="en-US" sz="18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연습 </a:t>
                </a:r>
                <a:r>
                  <a:rPr lang="en-US" altLang="ko-KR" sz="18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&amp; </a:t>
                </a:r>
                <a:r>
                  <a:rPr lang="ko-KR" altLang="en-US" sz="18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실전</a:t>
                </a:r>
                <a:endParaRPr lang="en-US" altLang="ko-KR" sz="1800" dirty="0">
                  <a:latin typeface="나눔손글씨 펜" panose="03040600000000000000" pitchFamily="66" charset="-127"/>
                  <a:ea typeface="나눔손글씨 펜" panose="03040600000000000000" pitchFamily="66" charset="-127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ko-KR" altLang="en-US" sz="1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연습의 중요성</a:t>
                </a:r>
                <a:endParaRPr lang="en-US" altLang="ko-KR" sz="1400" dirty="0">
                  <a:latin typeface="나눔손글씨 펜" panose="03040600000000000000" pitchFamily="66" charset="-127"/>
                  <a:ea typeface="나눔손글씨 펜" panose="03040600000000000000" pitchFamily="66" charset="-127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ko-KR" altLang="en-US" sz="1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연습 잘 하는 법</a:t>
                </a:r>
                <a:endParaRPr lang="en-US" altLang="ko-KR" sz="1400" dirty="0">
                  <a:latin typeface="나눔손글씨 펜" panose="03040600000000000000" pitchFamily="66" charset="-127"/>
                  <a:ea typeface="나눔손글씨 펜" panose="03040600000000000000" pitchFamily="66" charset="-127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ko-KR" altLang="en-US" sz="1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실전 </a:t>
                </a:r>
                <a:r>
                  <a:rPr lang="en-US" altLang="ko-KR" sz="14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rPr>
                  <a:t>Tip</a:t>
                </a:r>
              </a:p>
            </p:txBody>
          </p:sp>
        </p:grpSp>
        <p:pic>
          <p:nvPicPr>
            <p:cNvPr id="31" name="Picture 20" descr="https://cdn4.iconfinder.com/data/icons/ionicons/512/icon-ios7-arrow-right-128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5334" y="2448624"/>
              <a:ext cx="679312" cy="679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0" descr="https://cdn4.iconfinder.com/data/icons/ionicons/512/icon-ios7-arrow-right-128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687" y="2448624"/>
              <a:ext cx="679312" cy="679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5705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발표자료 준비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594052" y="1428784"/>
            <a:ext cx="1900670" cy="33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PPT tools</a:t>
            </a:r>
            <a:endParaRPr lang="ko-KR" altLang="en-US" sz="1400" b="1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92225" y="2118729"/>
            <a:ext cx="6656313" cy="1797821"/>
            <a:chOff x="1011407" y="1924703"/>
            <a:chExt cx="6656313" cy="1797821"/>
          </a:xfrm>
        </p:grpSpPr>
        <p:grpSp>
          <p:nvGrpSpPr>
            <p:cNvPr id="6" name="그룹 5"/>
            <p:cNvGrpSpPr/>
            <p:nvPr/>
          </p:nvGrpSpPr>
          <p:grpSpPr>
            <a:xfrm>
              <a:off x="1011407" y="1924703"/>
              <a:ext cx="6615456" cy="1577033"/>
              <a:chOff x="1130676" y="1924703"/>
              <a:chExt cx="6615456" cy="1577033"/>
            </a:xfrm>
          </p:grpSpPr>
          <p:pic>
            <p:nvPicPr>
              <p:cNvPr id="15" name="Picture 4" descr="https://prezi-a.akamaihd.net/press-versioned/202-7be7870c8ea473296a5ae14a47533a712b172e7a/press/img/kit/prezi_logos/prezi_vertical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12450" y="1924703"/>
                <a:ext cx="1240192" cy="1577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http://vignette3.wikia.nocookie.net/logopedia/images/4/44/Ppt-2016-icon.png/revision/latest?cb=2015073012324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0676" y="2106834"/>
                <a:ext cx="1212770" cy="12127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0" descr="http://icons.iconarchive.com/icons/atopsy/iwork/1024/Keynote-icon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1646" y="2097739"/>
                <a:ext cx="1221867" cy="12218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18" name="Picture 2" descr="http://4bdesign.co.uk/wp-content/uploads/2015/11/logo-adobe-pdf.jp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12517" y="2085991"/>
                <a:ext cx="1233615" cy="1233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내용 개체 틀 2"/>
            <p:cNvSpPr txBox="1">
              <a:spLocks/>
            </p:cNvSpPr>
            <p:nvPr/>
          </p:nvSpPr>
          <p:spPr>
            <a:xfrm>
              <a:off x="1024696" y="3387373"/>
              <a:ext cx="1186191" cy="3351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1600" b="1" dirty="0"/>
                <a:t>PowerPoint</a:t>
              </a:r>
              <a:endParaRPr lang="ko-KR" altLang="en-US" sz="1600" b="1" dirty="0"/>
            </a:p>
          </p:txBody>
        </p:sp>
        <p:sp>
          <p:nvSpPr>
            <p:cNvPr id="23" name="내용 개체 틀 2"/>
            <p:cNvSpPr txBox="1">
              <a:spLocks/>
            </p:cNvSpPr>
            <p:nvPr/>
          </p:nvSpPr>
          <p:spPr>
            <a:xfrm>
              <a:off x="2820181" y="3387373"/>
              <a:ext cx="1186191" cy="3351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ko-KR" sz="1600" b="1" dirty="0"/>
                <a:t>Prezi</a:t>
              </a:r>
              <a:endParaRPr lang="ko-KR" altLang="en-US" sz="1600" b="1" dirty="0"/>
            </a:p>
          </p:txBody>
        </p:sp>
        <p:sp>
          <p:nvSpPr>
            <p:cNvPr id="24" name="내용 개체 틀 2"/>
            <p:cNvSpPr txBox="1">
              <a:spLocks/>
            </p:cNvSpPr>
            <p:nvPr/>
          </p:nvSpPr>
          <p:spPr>
            <a:xfrm>
              <a:off x="4602377" y="3387372"/>
              <a:ext cx="1186191" cy="3351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ko-KR" sz="1600" b="1" dirty="0"/>
                <a:t>Key Note</a:t>
              </a:r>
              <a:endParaRPr lang="ko-KR" altLang="en-US" sz="1600" b="1" dirty="0"/>
            </a:p>
          </p:txBody>
        </p:sp>
        <p:sp>
          <p:nvSpPr>
            <p:cNvPr id="25" name="내용 개체 틀 2"/>
            <p:cNvSpPr txBox="1">
              <a:spLocks/>
            </p:cNvSpPr>
            <p:nvPr/>
          </p:nvSpPr>
          <p:spPr>
            <a:xfrm>
              <a:off x="6481529" y="3387372"/>
              <a:ext cx="1186191" cy="3351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ko-KR" sz="1600" b="1" dirty="0"/>
                <a:t>Adobe PDF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48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발표자료 준비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594051" y="1428784"/>
            <a:ext cx="2633525" cy="33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 Theme – </a:t>
            </a:r>
            <a:r>
              <a:rPr lang="ko-KR" altLang="en-US" sz="1400" b="1" dirty="0">
                <a:latin typeface="나눔고딕" panose="020D0604000000000000" pitchFamily="50" charset="-127"/>
                <a:cs typeface="Roboto" panose="02000000000000000000" pitchFamily="2" charset="0"/>
              </a:rPr>
              <a:t>외부 템플릿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623927" y="2642215"/>
            <a:ext cx="4870621" cy="676275"/>
            <a:chOff x="1163684" y="1924703"/>
            <a:chExt cx="4870621" cy="676275"/>
          </a:xfrm>
        </p:grpSpPr>
        <p:sp>
          <p:nvSpPr>
            <p:cNvPr id="3" name="직사각형 2"/>
            <p:cNvSpPr/>
            <p:nvPr/>
          </p:nvSpPr>
          <p:spPr>
            <a:xfrm>
              <a:off x="3626273" y="2078174"/>
              <a:ext cx="24080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atin typeface="Roboto" panose="02000000000000000000" pitchFamily="2" charset="0"/>
                  <a:cs typeface="Roboto" panose="02000000000000000000" pitchFamily="2" charset="0"/>
                </a:rPr>
                <a:t>www.slidescarnival.com</a:t>
              </a:r>
              <a:endParaRPr lang="ko-KR" altLang="en-US" sz="1600" dirty="0">
                <a:latin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3684" y="1924703"/>
              <a:ext cx="2238375" cy="676275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1623927" y="2010107"/>
            <a:ext cx="5450698" cy="438858"/>
            <a:chOff x="4068674" y="2345037"/>
            <a:chExt cx="5450698" cy="438858"/>
          </a:xfrm>
        </p:grpSpPr>
        <p:sp>
          <p:nvSpPr>
            <p:cNvPr id="9" name="직사각형 8"/>
            <p:cNvSpPr/>
            <p:nvPr/>
          </p:nvSpPr>
          <p:spPr>
            <a:xfrm>
              <a:off x="6531263" y="2379800"/>
              <a:ext cx="298810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latin typeface="Roboto" panose="02000000000000000000" pitchFamily="2" charset="0"/>
                  <a:cs typeface="Roboto" panose="02000000000000000000" pitchFamily="2" charset="0"/>
                </a:rPr>
                <a:t>hangeul.naver.com/document</a:t>
              </a:r>
              <a:endParaRPr lang="ko-KR" altLang="en-US" sz="1600" dirty="0">
                <a:latin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12290" name="Picture 2" descr="http://static.campaign.naver.com/0/hangeul/2013/img/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8674" y="2345037"/>
              <a:ext cx="2051656" cy="438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/>
          <p:cNvGrpSpPr/>
          <p:nvPr/>
        </p:nvGrpSpPr>
        <p:grpSpPr>
          <a:xfrm>
            <a:off x="1623927" y="3515735"/>
            <a:ext cx="5243860" cy="588006"/>
            <a:chOff x="1129571" y="3583615"/>
            <a:chExt cx="5243860" cy="588006"/>
          </a:xfrm>
        </p:grpSpPr>
        <p:pic>
          <p:nvPicPr>
            <p:cNvPr id="12292" name="Picture 4" descr="Google 드라이브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9571" y="3583615"/>
              <a:ext cx="1603650" cy="588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3590297" y="3692952"/>
              <a:ext cx="278313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atin typeface="Roboto" panose="02000000000000000000" pitchFamily="2" charset="0"/>
                  <a:cs typeface="Roboto" panose="02000000000000000000" pitchFamily="2" charset="0"/>
                </a:rPr>
                <a:t>drive.google.com/templates</a:t>
              </a:r>
              <a:endParaRPr lang="ko-KR" altLang="en-US" sz="1600" dirty="0">
                <a:latin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219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발표자료 준비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594051" y="1428784"/>
            <a:ext cx="2477139" cy="33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 Theme – </a:t>
            </a:r>
            <a:r>
              <a:rPr lang="ko-KR" altLang="en-US" sz="1400" b="1" dirty="0">
                <a:latin typeface="나눔고딕" panose="020D0604000000000000" pitchFamily="50" charset="-127"/>
                <a:cs typeface="Roboto" panose="02000000000000000000" pitchFamily="2" charset="0"/>
              </a:rPr>
              <a:t>자체제작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879" y="1924703"/>
            <a:ext cx="2171700" cy="23622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6" name="내용 개체 틀 2"/>
          <p:cNvSpPr txBox="1">
            <a:spLocks/>
          </p:cNvSpPr>
          <p:nvPr/>
        </p:nvSpPr>
        <p:spPr>
          <a:xfrm>
            <a:off x="3891742" y="2380801"/>
            <a:ext cx="4154969" cy="636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b="1" dirty="0" err="1">
                <a:latin typeface="나눔고딕" panose="020D0604000000000000" pitchFamily="50" charset="-127"/>
              </a:rPr>
              <a:t>복붙</a:t>
            </a:r>
            <a:r>
              <a:rPr lang="ko-KR" altLang="en-US" sz="1500" b="1" dirty="0">
                <a:latin typeface="나눔고딕" panose="020D0604000000000000" pitchFamily="50" charset="-127"/>
              </a:rPr>
              <a:t> 노가다를 피하기 위해</a:t>
            </a:r>
            <a:endParaRPr lang="en-US" altLang="ko-KR" sz="1500" b="1" dirty="0">
              <a:latin typeface="나눔고딕" panose="020D0604000000000000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</a:rPr>
              <a:t>슬라이드 마스터 </a:t>
            </a:r>
            <a:r>
              <a:rPr lang="ko-KR" altLang="en-US" sz="1500" b="1" dirty="0">
                <a:latin typeface="나눔고딕" panose="020D0604000000000000" pitchFamily="50" charset="-127"/>
              </a:rPr>
              <a:t>기능을 적극적으로 활용하자</a:t>
            </a:r>
            <a:r>
              <a:rPr lang="en-US" altLang="ko-KR" sz="1500" b="1" dirty="0">
                <a:latin typeface="나눔고딕" panose="020D0604000000000000" pitchFamily="50" charset="-127"/>
              </a:rPr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483100" y="3282863"/>
            <a:ext cx="2495273" cy="308495"/>
            <a:chOff x="4663465" y="3375406"/>
            <a:chExt cx="2495273" cy="308495"/>
          </a:xfrm>
        </p:grpSpPr>
        <p:sp>
          <p:nvSpPr>
            <p:cNvPr id="17" name="내용 개체 틀 2"/>
            <p:cNvSpPr txBox="1">
              <a:spLocks/>
            </p:cNvSpPr>
            <p:nvPr/>
          </p:nvSpPr>
          <p:spPr>
            <a:xfrm>
              <a:off x="4663465" y="3375406"/>
              <a:ext cx="2495273" cy="3084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ko-KR" altLang="en-US" sz="1800" b="1" dirty="0">
                  <a:latin typeface="나눔고딕" panose="020D0604000000000000" pitchFamily="50" charset="-127"/>
                </a:rPr>
                <a:t>보기 </a:t>
              </a:r>
              <a:r>
                <a:rPr lang="en-US" altLang="ko-KR" sz="1800" b="1" dirty="0">
                  <a:latin typeface="나눔고딕" panose="020D0604000000000000" pitchFamily="50" charset="-127"/>
                </a:rPr>
                <a:t> </a:t>
              </a:r>
              <a:r>
                <a:rPr lang="en-US" altLang="ko-KR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</a:t>
              </a:r>
              <a:r>
                <a:rPr lang="en-US" altLang="ko-KR" sz="1800" b="1" dirty="0">
                  <a:latin typeface="나눔고딕" panose="020D0604000000000000" pitchFamily="50" charset="-127"/>
                </a:rPr>
                <a:t> </a:t>
              </a:r>
              <a:r>
                <a:rPr lang="ko-KR" altLang="en-US" sz="1800" b="1" dirty="0">
                  <a:latin typeface="나눔고딕" panose="020D0604000000000000" pitchFamily="50" charset="-127"/>
                </a:rPr>
                <a:t>슬라이드 마스터</a:t>
              </a:r>
              <a:endParaRPr lang="en-US" altLang="ko-KR" sz="1800" b="1" dirty="0">
                <a:latin typeface="나눔고딕" panose="020D0604000000000000" pitchFamily="50" charset="-127"/>
              </a:endParaRPr>
            </a:p>
          </p:txBody>
        </p:sp>
        <p:pic>
          <p:nvPicPr>
            <p:cNvPr id="18" name="Picture 20" descr="https://cdn4.iconfinder.com/data/icons/ionicons/512/icon-ios7-arrow-right-128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7266" y="3401710"/>
              <a:ext cx="255889" cy="255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8315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발표자료 준비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594051" y="1428784"/>
            <a:ext cx="2633525" cy="33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 Theme – </a:t>
            </a:r>
            <a:r>
              <a:rPr lang="en-US" altLang="ko-KR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BAD</a:t>
            </a:r>
            <a:endParaRPr lang="ko-KR" altLang="en-US" sz="1400" b="1" dirty="0">
              <a:solidFill>
                <a:srgbClr val="FF0000"/>
              </a:solidFill>
              <a:latin typeface="나눔고딕" panose="020D0604000000000000" pitchFamily="50" charset="-127"/>
              <a:cs typeface="Roboto" panose="02000000000000000000" pitchFamily="2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64" y="1924703"/>
            <a:ext cx="4341365" cy="2077532"/>
          </a:xfrm>
          <a:prstGeom prst="rect">
            <a:avLst/>
          </a:prstGeom>
          <a:ln>
            <a:solidFill>
              <a:srgbClr val="9DC3E6"/>
            </a:solidFill>
          </a:ln>
        </p:spPr>
      </p:pic>
      <p:sp>
        <p:nvSpPr>
          <p:cNvPr id="16" name="내용 개체 틀 2"/>
          <p:cNvSpPr txBox="1">
            <a:spLocks/>
          </p:cNvSpPr>
          <p:nvPr/>
        </p:nvSpPr>
        <p:spPr>
          <a:xfrm>
            <a:off x="5264695" y="1998420"/>
            <a:ext cx="2533538" cy="1930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64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90</a:t>
            </a:r>
            <a:r>
              <a:rPr lang="en-US" altLang="ko-KR" sz="6400" b="1" dirty="0">
                <a:ea typeface="Roboto Black" panose="02000000000000000000" pitchFamily="2" charset="0"/>
                <a:cs typeface="Roboto Black" panose="02000000000000000000" pitchFamily="2" charset="0"/>
              </a:rPr>
              <a:t>%</a:t>
            </a:r>
          </a:p>
          <a:p>
            <a:pPr marL="0" indent="0" algn="ctr">
              <a:buNone/>
            </a:pPr>
            <a:r>
              <a:rPr lang="en-US" altLang="ko-KR" sz="64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Trash</a:t>
            </a:r>
            <a:endParaRPr lang="ko-KR" altLang="en-US" sz="6400" dirty="0">
              <a:latin typeface="Roboto Black" panose="02000000000000000000" pitchFamily="2" charset="0"/>
              <a:cs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69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266700" y="3691334"/>
            <a:ext cx="9194800" cy="1083072"/>
            <a:chOff x="-266700" y="3678634"/>
            <a:chExt cx="9194800" cy="1083072"/>
          </a:xfrm>
        </p:grpSpPr>
        <p:sp>
          <p:nvSpPr>
            <p:cNvPr id="7" name="제목 1"/>
            <p:cNvSpPr txBox="1">
              <a:spLocks/>
            </p:cNvSpPr>
            <p:nvPr/>
          </p:nvSpPr>
          <p:spPr>
            <a:xfrm>
              <a:off x="279996" y="3678634"/>
              <a:ext cx="5562004" cy="10830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648035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252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Roboto Black" panose="02000000000000000000" pitchFamily="2" charset="0"/>
                </a:defRPr>
              </a:lvl1pPr>
            </a:lstStyle>
            <a:p>
              <a:pPr algn="l"/>
              <a:r>
                <a:rPr lang="en-US" altLang="ko-KR" sz="54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I </a:t>
              </a:r>
              <a:r>
                <a:rPr lang="en-US" altLang="ko-KR" sz="4800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n d e x</a:t>
              </a:r>
              <a:endParaRPr lang="ko-KR" altLang="en-US" sz="4800" dirty="0">
                <a:solidFill>
                  <a:schemeClr val="bg1"/>
                </a:solidFill>
                <a:latin typeface="Roboto Black" panose="02000000000000000000" pitchFamily="2" charset="0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-266700" y="4532511"/>
              <a:ext cx="9194800" cy="15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제목 1"/>
          <p:cNvSpPr txBox="1">
            <a:spLocks/>
          </p:cNvSpPr>
          <p:nvPr/>
        </p:nvSpPr>
        <p:spPr>
          <a:xfrm>
            <a:off x="406996" y="1333500"/>
            <a:ext cx="7276504" cy="287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Purpose</a:t>
            </a:r>
          </a:p>
          <a:p>
            <a:pPr algn="l"/>
            <a:r>
              <a:rPr lang="en-US" altLang="ko-KR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Preparation</a:t>
            </a:r>
          </a:p>
          <a:p>
            <a:pPr algn="l"/>
            <a:r>
              <a:rPr lang="en-US" altLang="ko-KR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Practice</a:t>
            </a:r>
          </a:p>
          <a:p>
            <a:pPr algn="l"/>
            <a:endParaRPr lang="en-US" altLang="ko-KR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endParaRPr lang="en-US" altLang="ko-KR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endParaRPr lang="en-US" altLang="ko-KR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0407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9438E-6 4.93827E-7 L -4.19438E-6 -0.6672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entr" presetSubtype="4" fill="hold" grpId="0" nodeType="withEffect">
                                  <p:stCondLst>
                                    <p:cond delay="29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6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발표자료 준비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594051" y="1428784"/>
            <a:ext cx="2633525" cy="33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 Theme – </a:t>
            </a:r>
            <a:r>
              <a:rPr lang="en-US" altLang="ko-KR" sz="1400" b="1" dirty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Good</a:t>
            </a:r>
            <a:endParaRPr lang="ko-KR" altLang="en-US" sz="1400" b="1" dirty="0">
              <a:solidFill>
                <a:srgbClr val="92D050"/>
              </a:solidFill>
              <a:latin typeface="나눔고딕" panose="020D0604000000000000" pitchFamily="50" charset="-127"/>
              <a:cs typeface="Roboto" panose="02000000000000000000" pitchFamily="2" charset="0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1646805" y="3669564"/>
            <a:ext cx="820496" cy="2952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b="1" dirty="0">
                <a:latin typeface="나눔고딕" panose="020D0604000000000000" pitchFamily="50" charset="-127"/>
                <a:cs typeface="Roboto" panose="02000000000000000000" pitchFamily="2" charset="0"/>
              </a:rPr>
              <a:t>단순</a:t>
            </a:r>
            <a:endParaRPr lang="en-US" altLang="ko-KR" sz="1600" b="1" dirty="0">
              <a:latin typeface="나눔고딕" panose="020D0604000000000000" pitchFamily="50" charset="-127"/>
              <a:cs typeface="Roboto" panose="02000000000000000000" pitchFamily="2" charset="0"/>
            </a:endParaRPr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4036976" y="3645244"/>
            <a:ext cx="888754" cy="2952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b="1" dirty="0">
                <a:latin typeface="나눔고딕" panose="020D0604000000000000" pitchFamily="50" charset="-127"/>
                <a:cs typeface="Roboto" panose="02000000000000000000" pitchFamily="2" charset="0"/>
              </a:rPr>
              <a:t>세련</a:t>
            </a:r>
            <a:endParaRPr lang="en-US" altLang="ko-KR" sz="1600" b="1" dirty="0">
              <a:latin typeface="나눔고딕" panose="020D0604000000000000" pitchFamily="50" charset="-127"/>
              <a:cs typeface="Roboto" panose="02000000000000000000" pitchFamily="2" charset="0"/>
            </a:endParaRPr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5890347" y="3641998"/>
            <a:ext cx="1702622" cy="3017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b="1" dirty="0">
                <a:latin typeface="나눔고딕" panose="020D0604000000000000" pitchFamily="50" charset="-127"/>
                <a:cs typeface="Roboto" panose="02000000000000000000" pitchFamily="2" charset="0"/>
              </a:rPr>
              <a:t>적용하기 쉬움</a:t>
            </a:r>
            <a:endParaRPr lang="en-US" altLang="ko-KR" sz="1600" b="1" dirty="0">
              <a:latin typeface="나눔고딕" panose="020D0604000000000000" pitchFamily="50" charset="-127"/>
              <a:cs typeface="Roboto" panose="02000000000000000000" pitchFamily="2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10" y="2129462"/>
            <a:ext cx="2362288" cy="1448726"/>
          </a:xfrm>
          <a:prstGeom prst="rect">
            <a:avLst/>
          </a:prstGeom>
          <a:ln>
            <a:solidFill>
              <a:srgbClr val="9DC3E6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679" y="2130258"/>
            <a:ext cx="2188724" cy="1448726"/>
          </a:xfrm>
          <a:prstGeom prst="rect">
            <a:avLst/>
          </a:prstGeom>
          <a:ln>
            <a:solidFill>
              <a:srgbClr val="9DC3E6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733" y="2129443"/>
            <a:ext cx="1980782" cy="1448953"/>
          </a:xfrm>
          <a:prstGeom prst="rect">
            <a:avLst/>
          </a:prstGeom>
          <a:ln>
            <a:solidFill>
              <a:srgbClr val="9DC3E6"/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5711" y="2129462"/>
            <a:ext cx="1986210" cy="1448655"/>
          </a:xfrm>
          <a:prstGeom prst="rect">
            <a:avLst/>
          </a:prstGeom>
          <a:ln>
            <a:solidFill>
              <a:srgbClr val="9DC3E6"/>
            </a:solidFill>
          </a:ln>
        </p:spPr>
      </p:pic>
      <p:pic>
        <p:nvPicPr>
          <p:cNvPr id="14340" name="Picture 4" descr="http://acceleratedgrowth.org/wp-content/uploads/2010/02/appletabletb54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83" y="2129462"/>
            <a:ext cx="2357302" cy="1448726"/>
          </a:xfrm>
          <a:prstGeom prst="rect">
            <a:avLst/>
          </a:prstGeom>
          <a:noFill/>
          <a:ln>
            <a:solidFill>
              <a:srgbClr val="9DC3E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://www.iesdolmendesoto.org/wiki/images/c/c2/Mshare.jpe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71" y="2129464"/>
            <a:ext cx="2362288" cy="1448722"/>
          </a:xfrm>
          <a:prstGeom prst="rect">
            <a:avLst/>
          </a:prstGeom>
          <a:noFill/>
          <a:ln>
            <a:solidFill>
              <a:srgbClr val="9DC3E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3657" y="2130329"/>
            <a:ext cx="2194154" cy="1447788"/>
          </a:xfrm>
          <a:prstGeom prst="rect">
            <a:avLst/>
          </a:prstGeom>
          <a:ln>
            <a:solidFill>
              <a:srgbClr val="9DC3E6"/>
            </a:solidFill>
          </a:ln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8269" y="2130329"/>
            <a:ext cx="2189168" cy="1447788"/>
          </a:xfrm>
          <a:prstGeom prst="rect">
            <a:avLst/>
          </a:prstGeom>
          <a:ln>
            <a:solidFill>
              <a:srgbClr val="9DC3E6"/>
            </a:solidFill>
          </a:ln>
        </p:spPr>
      </p:pic>
    </p:spTree>
    <p:extLst>
      <p:ext uri="{BB962C8B-B14F-4D97-AF65-F5344CB8AC3E}">
        <p14:creationId xmlns:p14="http://schemas.microsoft.com/office/powerpoint/2010/main" val="348542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63356" y="2025161"/>
            <a:ext cx="4115530" cy="23047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Before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B050"/>
                </a:solidFill>
              </a:rPr>
              <a:t>After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594051" y="1418151"/>
            <a:ext cx="3765298" cy="33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>
                <a:latin typeface="Roboto" panose="02000000000000000000" pitchFamily="2" charset="0"/>
                <a:cs typeface="Roboto" panose="02000000000000000000" pitchFamily="2" charset="0"/>
              </a:rPr>
              <a:t>PPT </a:t>
            </a:r>
            <a:r>
              <a:rPr lang="ko-KR" altLang="en-US" sz="1400" b="1" dirty="0">
                <a:latin typeface="Roboto" panose="02000000000000000000" pitchFamily="2" charset="0"/>
                <a:cs typeface="Roboto" panose="02000000000000000000" pitchFamily="2" charset="0"/>
              </a:rPr>
              <a:t>초보자가 흔히 저지르는 만행들</a:t>
            </a:r>
            <a:r>
              <a:rPr lang="en-US" altLang="ko-KR" sz="1400" b="1" dirty="0">
                <a:latin typeface="Roboto" panose="02000000000000000000" pitchFamily="2" charset="0"/>
                <a:cs typeface="Roboto" panose="02000000000000000000" pitchFamily="2" charset="0"/>
              </a:rPr>
              <a:t>… (1)</a:t>
            </a:r>
            <a:endParaRPr lang="ko-KR" altLang="en-US" sz="1400" b="1" dirty="0">
              <a:solidFill>
                <a:srgbClr val="FF0000"/>
              </a:solidFill>
              <a:latin typeface="나눔고딕" panose="020D0604000000000000" pitchFamily="50" charset="-127"/>
              <a:cs typeface="Roboto" panose="02000000000000000000" pitchFamily="2" charset="0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665683" y="4374248"/>
            <a:ext cx="2817884" cy="313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Roboto" panose="02000000000000000000" pitchFamily="2" charset="0"/>
              </a:rPr>
              <a:t>원문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Roboto" panose="02000000000000000000" pitchFamily="2" charset="0"/>
              </a:rPr>
              <a:t>: https://blog.samsungcard.com/1992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Roboto" panose="02000000000000000000" pitchFamily="2" charset="0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94051" y="1807740"/>
            <a:ext cx="3765298" cy="33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cs typeface="Roboto" panose="02000000000000000000" pitchFamily="2" charset="0"/>
              </a:rPr>
              <a:t>Before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cs typeface="Roboto" panose="02000000000000000000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256274" y="2142891"/>
            <a:ext cx="4122612" cy="1792328"/>
            <a:chOff x="2256274" y="2343144"/>
            <a:chExt cx="4346542" cy="1792328"/>
          </a:xfrm>
        </p:grpSpPr>
        <p:sp>
          <p:nvSpPr>
            <p:cNvPr id="7" name="내용 개체 틀 2"/>
            <p:cNvSpPr txBox="1">
              <a:spLocks/>
            </p:cNvSpPr>
            <p:nvPr/>
          </p:nvSpPr>
          <p:spPr>
            <a:xfrm>
              <a:off x="2256274" y="2886499"/>
              <a:ext cx="4346542" cy="124897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dirty="0">
                  <a:latin typeface="궁서체" panose="02030609000101010101" pitchFamily="17" charset="-127"/>
                  <a:ea typeface="궁서체" panose="02030609000101010101" pitchFamily="17" charset="-127"/>
                </a:rPr>
                <a:t>먼저 </a:t>
              </a:r>
              <a:r>
                <a:rPr lang="ko-KR" altLang="en-US" sz="1400" b="1" dirty="0">
                  <a:latin typeface="궁서체" panose="02030609000101010101" pitchFamily="17" charset="-127"/>
                  <a:ea typeface="궁서체" panose="02030609000101010101" pitchFamily="17" charset="-127"/>
                </a:rPr>
                <a:t>효과적이고 과학적인 화면 구성을 위해서는 눈의 구조와 동선을 이해해야 합니다</a:t>
              </a:r>
              <a:r>
                <a:rPr lang="en-US" altLang="ko-KR" sz="1400" b="1" dirty="0">
                  <a:latin typeface="궁서체" panose="02030609000101010101" pitchFamily="17" charset="-127"/>
                  <a:ea typeface="궁서체" panose="02030609000101010101" pitchFamily="17" charset="-127"/>
                </a:rPr>
                <a:t>.</a:t>
              </a:r>
              <a:r>
                <a:rPr lang="ko-KR" altLang="en-US" sz="1400" dirty="0">
                  <a:latin typeface="궁서체" panose="02030609000101010101" pitchFamily="17" charset="-127"/>
                  <a:ea typeface="궁서체" panose="02030609000101010101" pitchFamily="17" charset="-127"/>
                </a:rPr>
                <a:t> 사람의 눈은 구조상 상하로 시선을 움직이는 것보다 좌우로 시선을 움직이는 것이 일반적이며 그 폭도 넓습니다</a:t>
              </a:r>
              <a:r>
                <a:rPr lang="en-US" altLang="ko-KR" sz="1400" dirty="0">
                  <a:latin typeface="궁서체" panose="02030609000101010101" pitchFamily="17" charset="-127"/>
                  <a:ea typeface="궁서체" panose="02030609000101010101" pitchFamily="17" charset="-127"/>
                </a:rPr>
                <a:t>. </a:t>
              </a:r>
              <a:r>
                <a:rPr lang="ko-KR" altLang="en-US" sz="1400" dirty="0">
                  <a:latin typeface="궁서체" panose="02030609000101010101" pitchFamily="17" charset="-127"/>
                  <a:ea typeface="궁서체" panose="02030609000101010101" pitchFamily="17" charset="-127"/>
                </a:rPr>
                <a:t>두 눈이 가로로 위치해 있고 생김새 역시 가로로 길기 때문이죠</a:t>
              </a:r>
              <a:r>
                <a:rPr lang="en-US" altLang="ko-KR" sz="1400" dirty="0">
                  <a:latin typeface="궁서체" panose="02030609000101010101" pitchFamily="17" charset="-127"/>
                  <a:ea typeface="궁서체" panose="02030609000101010101" pitchFamily="17" charset="-127"/>
                </a:rPr>
                <a:t>. </a:t>
              </a:r>
              <a:r>
                <a:rPr lang="ko-KR" altLang="en-US" sz="1400" dirty="0">
                  <a:latin typeface="궁서체" panose="02030609000101010101" pitchFamily="17" charset="-127"/>
                  <a:ea typeface="궁서체" panose="02030609000101010101" pitchFamily="17" charset="-127"/>
                </a:rPr>
                <a:t>눈의 동선을 고려하여 가장 중심적으로 시선이 닿는 곳에 핵심적인 내용을 위치하는 것이 좋은데요</a:t>
              </a:r>
              <a:r>
                <a:rPr lang="en-US" altLang="ko-KR" sz="1400" dirty="0">
                  <a:latin typeface="궁서체" panose="02030609000101010101" pitchFamily="17" charset="-127"/>
                  <a:ea typeface="궁서체" panose="02030609000101010101" pitchFamily="17" charset="-127"/>
                </a:rPr>
                <a:t>. </a:t>
              </a:r>
              <a:r>
                <a:rPr lang="ko-KR" altLang="en-US" sz="1400" dirty="0">
                  <a:latin typeface="궁서체" panose="02030609000101010101" pitchFamily="17" charset="-127"/>
                  <a:ea typeface="궁서체" panose="02030609000101010101" pitchFamily="17" charset="-127"/>
                </a:rPr>
                <a:t>보통 시선의 중심은 수직</a:t>
              </a:r>
              <a:r>
                <a:rPr lang="en-US" altLang="ko-KR" sz="1400" dirty="0">
                  <a:latin typeface="궁서체" panose="02030609000101010101" pitchFamily="17" charset="-127"/>
                  <a:ea typeface="궁서체" panose="02030609000101010101" pitchFamily="17" charset="-127"/>
                </a:rPr>
                <a:t>, </a:t>
              </a:r>
              <a:r>
                <a:rPr lang="ko-KR" altLang="en-US" sz="1400" dirty="0">
                  <a:latin typeface="궁서체" panose="02030609000101010101" pitchFamily="17" charset="-127"/>
                  <a:ea typeface="궁서체" panose="02030609000101010101" pitchFamily="17" charset="-127"/>
                </a:rPr>
                <a:t>수평선의 </a:t>
              </a:r>
              <a:r>
                <a:rPr lang="en-US" altLang="ko-KR" sz="1400" dirty="0">
                  <a:latin typeface="궁서체" panose="02030609000101010101" pitchFamily="17" charset="-127"/>
                  <a:ea typeface="궁서체" panose="02030609000101010101" pitchFamily="17" charset="-127"/>
                </a:rPr>
                <a:t>1/3~1/4</a:t>
              </a:r>
              <a:r>
                <a:rPr lang="ko-KR" altLang="en-US" sz="1400" dirty="0">
                  <a:latin typeface="궁서체" panose="02030609000101010101" pitchFamily="17" charset="-127"/>
                  <a:ea typeface="궁서체" panose="02030609000101010101" pitchFamily="17" charset="-127"/>
                </a:rPr>
                <a:t>에 위치하기 때문에 이 지점에 주요 내용을 넣으면 주목도가 높아져 청중들의 내용 이해를 도울 수 있답니다</a:t>
              </a:r>
              <a:r>
                <a:rPr lang="en-US" altLang="ko-KR" sz="1400" dirty="0">
                  <a:latin typeface="궁서체" panose="02030609000101010101" pitchFamily="17" charset="-127"/>
                  <a:ea typeface="궁서체" panose="02030609000101010101" pitchFamily="17" charset="-127"/>
                </a:rPr>
                <a:t>.</a:t>
              </a:r>
              <a:endParaRPr lang="ko-KR" altLang="en-US" sz="1400" b="1" dirty="0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  <a:cs typeface="Roboto" panose="02000000000000000000" pitchFamily="2" charset="0"/>
              </a:endParaRPr>
            </a:p>
          </p:txBody>
        </p:sp>
        <p:sp>
          <p:nvSpPr>
            <p:cNvPr id="12" name="제목 1"/>
            <p:cNvSpPr txBox="1">
              <a:spLocks/>
            </p:cNvSpPr>
            <p:nvPr/>
          </p:nvSpPr>
          <p:spPr>
            <a:xfrm>
              <a:off x="2256274" y="2343144"/>
              <a:ext cx="3207094" cy="41091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648035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 baseline="0">
                  <a:solidFill>
                    <a:schemeClr val="tx1"/>
                  </a:solidFill>
                  <a:latin typeface="Roboto" panose="02000000000000000000" pitchFamily="2" charset="0"/>
                  <a:ea typeface="나눔고딕" panose="020D0604000000000000" pitchFamily="50" charset="-127"/>
                  <a:cs typeface="Roboto" panose="02000000000000000000" pitchFamily="2" charset="0"/>
                </a:defRPr>
              </a:lvl1pPr>
            </a:lstStyle>
            <a:p>
              <a:r>
                <a:rPr lang="ko-KR" altLang="en-US" sz="1600" dirty="0">
                  <a:latin typeface="궁서체" panose="02030609000101010101" pitchFamily="17" charset="-127"/>
                  <a:ea typeface="궁서체" panose="02030609000101010101" pitchFamily="17" charset="-127"/>
                </a:rPr>
                <a:t>눈의 구조와 동선을 이해하라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0925541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2263356" y="2025161"/>
            <a:ext cx="4115530" cy="23047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94053" y="1818890"/>
            <a:ext cx="3765298" cy="33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00B050"/>
                </a:solidFill>
                <a:latin typeface="나눔고딕" panose="020D0604000000000000" pitchFamily="50" charset="-127"/>
                <a:cs typeface="Roboto" panose="02000000000000000000" pitchFamily="2" charset="0"/>
              </a:rPr>
              <a:t>After</a:t>
            </a:r>
            <a:endParaRPr lang="ko-KR" altLang="en-US" sz="1600" b="1" dirty="0">
              <a:solidFill>
                <a:srgbClr val="00B050"/>
              </a:solidFill>
              <a:latin typeface="나눔고딕" panose="020D0604000000000000" pitchFamily="50" charset="-127"/>
              <a:cs typeface="Roboto" panose="02000000000000000000" pitchFamily="2" charset="0"/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94053" y="1420288"/>
            <a:ext cx="3765298" cy="33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>
                <a:latin typeface="Roboto" panose="02000000000000000000" pitchFamily="2" charset="0"/>
                <a:cs typeface="Roboto" panose="02000000000000000000" pitchFamily="2" charset="0"/>
              </a:rPr>
              <a:t>PPT </a:t>
            </a:r>
            <a:r>
              <a:rPr lang="ko-KR" altLang="en-US" sz="1400" b="1" dirty="0">
                <a:latin typeface="Roboto" panose="02000000000000000000" pitchFamily="2" charset="0"/>
                <a:cs typeface="Roboto" panose="02000000000000000000" pitchFamily="2" charset="0"/>
              </a:rPr>
              <a:t>초보자가 흔히 저지르는 만행들</a:t>
            </a:r>
            <a:r>
              <a:rPr lang="en-US" altLang="ko-KR" sz="1400" b="1" dirty="0">
                <a:latin typeface="Roboto" panose="02000000000000000000" pitchFamily="2" charset="0"/>
                <a:cs typeface="Roboto" panose="02000000000000000000" pitchFamily="2" charset="0"/>
              </a:rPr>
              <a:t>… (1)</a:t>
            </a:r>
            <a:endParaRPr lang="ko-KR" altLang="en-US" sz="1400" b="1" dirty="0">
              <a:solidFill>
                <a:srgbClr val="FF0000"/>
              </a:solidFill>
              <a:latin typeface="나눔고딕" panose="020D0604000000000000" pitchFamily="50" charset="-127"/>
              <a:cs typeface="Roboto" panose="02000000000000000000" pitchFamily="2" charset="0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2396255" y="2341681"/>
            <a:ext cx="3868115" cy="1593298"/>
            <a:chOff x="2368478" y="2395234"/>
            <a:chExt cx="3868115" cy="1593298"/>
          </a:xfrm>
        </p:grpSpPr>
        <p:grpSp>
          <p:nvGrpSpPr>
            <p:cNvPr id="47" name="그룹 46"/>
            <p:cNvGrpSpPr/>
            <p:nvPr/>
          </p:nvGrpSpPr>
          <p:grpSpPr>
            <a:xfrm>
              <a:off x="2765417" y="2635019"/>
              <a:ext cx="3471176" cy="1353513"/>
              <a:chOff x="1800831" y="2260371"/>
              <a:chExt cx="5124316" cy="1935946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1800831" y="2260371"/>
                <a:ext cx="2061432" cy="1925313"/>
                <a:chOff x="1467679" y="2068468"/>
                <a:chExt cx="2061432" cy="1925313"/>
              </a:xfrm>
            </p:grpSpPr>
            <p:sp>
              <p:nvSpPr>
                <p:cNvPr id="20" name="내용 개체 틀 2"/>
                <p:cNvSpPr txBox="1">
                  <a:spLocks/>
                </p:cNvSpPr>
                <p:nvPr/>
              </p:nvSpPr>
              <p:spPr>
                <a:xfrm>
                  <a:off x="1467679" y="3658630"/>
                  <a:ext cx="2061432" cy="33515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fontScale="62500" lnSpcReduction="20000"/>
                </a:bodyPr>
                <a:lstStyle>
                  <a:lvl1pPr marL="162009" indent="-162009" algn="l" defTabSz="648035" rtl="0" eaLnBrk="1" latinLnBrk="1" hangingPunct="1">
                    <a:lnSpc>
                      <a:spcPct val="90000"/>
                    </a:lnSpc>
                    <a:spcBef>
                      <a:spcPts val="709"/>
                    </a:spcBef>
                    <a:buFont typeface="Arial" panose="020B0604020202020204" pitchFamily="34" charset="0"/>
                    <a:buChar char="•"/>
                    <a:defRPr sz="1984" kern="1200" baseline="0">
                      <a:solidFill>
                        <a:schemeClr val="tx1"/>
                      </a:solidFill>
                      <a:latin typeface="+mn-lt"/>
                      <a:ea typeface="나눔고딕" panose="020D0604000000000000" pitchFamily="50" charset="-127"/>
                      <a:cs typeface="Roboto Light" panose="02000000000000000000" pitchFamily="2" charset="0"/>
                    </a:defRPr>
                  </a:lvl1pPr>
                  <a:lvl2pPr marL="486026" indent="-162009" algn="l" defTabSz="648035" rtl="0" eaLnBrk="1" latinLnBrk="1" hangingPunct="1">
                    <a:lnSpc>
                      <a:spcPct val="90000"/>
                    </a:lnSpc>
                    <a:spcBef>
                      <a:spcPts val="354"/>
                    </a:spcBef>
                    <a:buFont typeface="Arial" panose="020B0604020202020204" pitchFamily="34" charset="0"/>
                    <a:buChar char="•"/>
                    <a:defRPr sz="170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810044" indent="-162009" algn="l" defTabSz="648035" rtl="0" eaLnBrk="1" latinLnBrk="1" hangingPunct="1">
                    <a:lnSpc>
                      <a:spcPct val="90000"/>
                    </a:lnSpc>
                    <a:spcBef>
                      <a:spcPts val="354"/>
                    </a:spcBef>
                    <a:buFont typeface="Arial" panose="020B0604020202020204" pitchFamily="34" charset="0"/>
                    <a:buChar char="•"/>
                    <a:defRPr sz="1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134062" indent="-162009" algn="l" defTabSz="648035" rtl="0" eaLnBrk="1" latinLnBrk="1" hangingPunct="1">
                    <a:lnSpc>
                      <a:spcPct val="90000"/>
                    </a:lnSpc>
                    <a:spcBef>
                      <a:spcPts val="354"/>
                    </a:spcBef>
                    <a:buFont typeface="Arial" panose="020B0604020202020204" pitchFamily="34" charset="0"/>
                    <a:buChar char="•"/>
                    <a:defRPr sz="127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58079" indent="-162009" algn="l" defTabSz="648035" rtl="0" eaLnBrk="1" latinLnBrk="1" hangingPunct="1">
                    <a:lnSpc>
                      <a:spcPct val="90000"/>
                    </a:lnSpc>
                    <a:spcBef>
                      <a:spcPts val="354"/>
                    </a:spcBef>
                    <a:buFont typeface="Arial" panose="020B0604020202020204" pitchFamily="34" charset="0"/>
                    <a:buChar char="•"/>
                    <a:defRPr sz="127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2097" indent="-162009" algn="l" defTabSz="648035" rtl="0" eaLnBrk="1" latinLnBrk="1" hangingPunct="1">
                    <a:lnSpc>
                      <a:spcPct val="90000"/>
                    </a:lnSpc>
                    <a:spcBef>
                      <a:spcPts val="354"/>
                    </a:spcBef>
                    <a:buFont typeface="Arial" panose="020B0604020202020204" pitchFamily="34" charset="0"/>
                    <a:buChar char="•"/>
                    <a:defRPr sz="127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06115" indent="-162009" algn="l" defTabSz="648035" rtl="0" eaLnBrk="1" latinLnBrk="1" hangingPunct="1">
                    <a:lnSpc>
                      <a:spcPct val="90000"/>
                    </a:lnSpc>
                    <a:spcBef>
                      <a:spcPts val="354"/>
                    </a:spcBef>
                    <a:buFont typeface="Arial" panose="020B0604020202020204" pitchFamily="34" charset="0"/>
                    <a:buChar char="•"/>
                    <a:defRPr sz="127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30132" indent="-162009" algn="l" defTabSz="648035" rtl="0" eaLnBrk="1" latinLnBrk="1" hangingPunct="1">
                    <a:lnSpc>
                      <a:spcPct val="90000"/>
                    </a:lnSpc>
                    <a:spcBef>
                      <a:spcPts val="354"/>
                    </a:spcBef>
                    <a:buFont typeface="Arial" panose="020B0604020202020204" pitchFamily="34" charset="0"/>
                    <a:buChar char="•"/>
                    <a:defRPr sz="127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54150" indent="-162009" algn="l" defTabSz="648035" rtl="0" eaLnBrk="1" latinLnBrk="1" hangingPunct="1">
                    <a:lnSpc>
                      <a:spcPct val="90000"/>
                    </a:lnSpc>
                    <a:spcBef>
                      <a:spcPts val="354"/>
                    </a:spcBef>
                    <a:buFont typeface="Arial" panose="020B0604020202020204" pitchFamily="34" charset="0"/>
                    <a:buChar char="•"/>
                    <a:defRPr sz="127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ko-KR" altLang="en-US" sz="1400" b="1" dirty="0">
                      <a:latin typeface="Roboto" panose="02000000000000000000" pitchFamily="2" charset="0"/>
                      <a:cs typeface="Roboto" panose="02000000000000000000" pitchFamily="2" charset="0"/>
                    </a:rPr>
                    <a:t>좌우로 길고</a:t>
                  </a:r>
                  <a:r>
                    <a:rPr lang="en-US" altLang="ko-KR" sz="1400" b="1" dirty="0">
                      <a:latin typeface="Roboto" panose="02000000000000000000" pitchFamily="2" charset="0"/>
                      <a:cs typeface="Roboto" panose="02000000000000000000" pitchFamily="2" charset="0"/>
                    </a:rPr>
                    <a:t>,</a:t>
                  </a:r>
                  <a:r>
                    <a:rPr lang="ko-KR" altLang="en-US" sz="1400" b="1" dirty="0">
                      <a:latin typeface="Roboto" panose="02000000000000000000" pitchFamily="2" charset="0"/>
                      <a:cs typeface="Roboto" panose="02000000000000000000" pitchFamily="2" charset="0"/>
                    </a:rPr>
                    <a:t> 상하로 짧다</a:t>
                  </a:r>
                  <a:r>
                    <a:rPr lang="en-US" altLang="ko-KR" sz="1400" b="1" dirty="0">
                      <a:latin typeface="Roboto" panose="02000000000000000000" pitchFamily="2" charset="0"/>
                      <a:cs typeface="Roboto" panose="02000000000000000000" pitchFamily="2" charset="0"/>
                    </a:rPr>
                    <a:t>.</a:t>
                  </a:r>
                  <a:endParaRPr lang="ko-KR" altLang="en-US" sz="1400" b="1" dirty="0">
                    <a:solidFill>
                      <a:srgbClr val="FF0000"/>
                    </a:solidFill>
                    <a:latin typeface="나눔고딕" panose="020D0604000000000000" pitchFamily="50" charset="-127"/>
                    <a:cs typeface="Roboto" panose="02000000000000000000" pitchFamily="2" charset="0"/>
                  </a:endParaRPr>
                </a:p>
              </p:txBody>
            </p:sp>
            <p:grpSp>
              <p:nvGrpSpPr>
                <p:cNvPr id="5" name="그룹 4"/>
                <p:cNvGrpSpPr/>
                <p:nvPr/>
              </p:nvGrpSpPr>
              <p:grpSpPr>
                <a:xfrm>
                  <a:off x="1582036" y="2068468"/>
                  <a:ext cx="1839737" cy="1705123"/>
                  <a:chOff x="1794687" y="2259854"/>
                  <a:chExt cx="1839737" cy="1705123"/>
                </a:xfrm>
              </p:grpSpPr>
              <p:pic>
                <p:nvPicPr>
                  <p:cNvPr id="1026" name="Picture 2" descr="눈에 대한 이미지 검색결과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794687" y="2259854"/>
                    <a:ext cx="1705123" cy="170512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" name="왼쪽/오른쪽 화살표 2"/>
                  <p:cNvSpPr/>
                  <p:nvPr/>
                </p:nvSpPr>
                <p:spPr>
                  <a:xfrm>
                    <a:off x="1826586" y="3572537"/>
                    <a:ext cx="706429" cy="106326"/>
                  </a:xfrm>
                  <a:prstGeom prst="leftRightArrow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왼쪽/오른쪽 화살표 10"/>
                  <p:cNvSpPr/>
                  <p:nvPr/>
                </p:nvSpPr>
                <p:spPr>
                  <a:xfrm rot="5400000">
                    <a:off x="3361027" y="3251198"/>
                    <a:ext cx="412179" cy="134615"/>
                  </a:xfrm>
                  <a:prstGeom prst="leftRightArrow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4" name="그룹 43"/>
              <p:cNvGrpSpPr/>
              <p:nvPr/>
            </p:nvGrpSpPr>
            <p:grpSpPr>
              <a:xfrm>
                <a:off x="4445120" y="2779676"/>
                <a:ext cx="2480027" cy="1416641"/>
                <a:chOff x="4466385" y="2559190"/>
                <a:chExt cx="2480027" cy="1416641"/>
              </a:xfrm>
            </p:grpSpPr>
            <p:sp>
              <p:nvSpPr>
                <p:cNvPr id="6" name="직사각형 5"/>
                <p:cNvSpPr/>
                <p:nvPr/>
              </p:nvSpPr>
              <p:spPr>
                <a:xfrm>
                  <a:off x="4793461" y="2559190"/>
                  <a:ext cx="1681310" cy="100147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" name="직선 연결선 14"/>
                <p:cNvCxnSpPr/>
                <p:nvPr/>
              </p:nvCxnSpPr>
              <p:spPr>
                <a:xfrm>
                  <a:off x="4793461" y="2898740"/>
                  <a:ext cx="1681310" cy="0"/>
                </a:xfrm>
                <a:prstGeom prst="line">
                  <a:avLst/>
                </a:prstGeom>
                <a:ln w="3175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/>
                <p:cNvCxnSpPr/>
                <p:nvPr/>
              </p:nvCxnSpPr>
              <p:spPr>
                <a:xfrm>
                  <a:off x="4793461" y="3246333"/>
                  <a:ext cx="1681310" cy="0"/>
                </a:xfrm>
                <a:prstGeom prst="line">
                  <a:avLst/>
                </a:prstGeom>
                <a:ln w="3175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/>
                <p:cNvCxnSpPr/>
                <p:nvPr/>
              </p:nvCxnSpPr>
              <p:spPr>
                <a:xfrm>
                  <a:off x="5208110" y="2559190"/>
                  <a:ext cx="0" cy="1001476"/>
                </a:xfrm>
                <a:prstGeom prst="line">
                  <a:avLst/>
                </a:prstGeom>
                <a:ln w="3175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/>
                <p:cNvCxnSpPr>
                  <a:stCxn id="6" idx="0"/>
                  <a:endCxn id="6" idx="2"/>
                </p:cNvCxnSpPr>
                <p:nvPr/>
              </p:nvCxnSpPr>
              <p:spPr>
                <a:xfrm>
                  <a:off x="5634116" y="2559190"/>
                  <a:ext cx="0" cy="1001476"/>
                </a:xfrm>
                <a:prstGeom prst="line">
                  <a:avLst/>
                </a:prstGeom>
                <a:ln w="3175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/>
                <p:cNvCxnSpPr/>
                <p:nvPr/>
              </p:nvCxnSpPr>
              <p:spPr>
                <a:xfrm>
                  <a:off x="6060534" y="2559190"/>
                  <a:ext cx="0" cy="1001476"/>
                </a:xfrm>
                <a:prstGeom prst="line">
                  <a:avLst/>
                </a:prstGeom>
                <a:ln w="3175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내용 개체 틀 2"/>
                <p:cNvSpPr txBox="1">
                  <a:spLocks/>
                </p:cNvSpPr>
                <p:nvPr/>
              </p:nvSpPr>
              <p:spPr>
                <a:xfrm>
                  <a:off x="4466385" y="3640680"/>
                  <a:ext cx="2335461" cy="33515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fontScale="62500" lnSpcReduction="20000"/>
                </a:bodyPr>
                <a:lstStyle>
                  <a:lvl1pPr marL="162009" indent="-162009" algn="l" defTabSz="648035" rtl="0" eaLnBrk="1" latinLnBrk="1" hangingPunct="1">
                    <a:lnSpc>
                      <a:spcPct val="90000"/>
                    </a:lnSpc>
                    <a:spcBef>
                      <a:spcPts val="709"/>
                    </a:spcBef>
                    <a:buFont typeface="Arial" panose="020B0604020202020204" pitchFamily="34" charset="0"/>
                    <a:buChar char="•"/>
                    <a:defRPr sz="1984" kern="1200" baseline="0">
                      <a:solidFill>
                        <a:schemeClr val="tx1"/>
                      </a:solidFill>
                      <a:latin typeface="+mn-lt"/>
                      <a:ea typeface="나눔고딕" panose="020D0604000000000000" pitchFamily="50" charset="-127"/>
                      <a:cs typeface="Roboto Light" panose="02000000000000000000" pitchFamily="2" charset="0"/>
                    </a:defRPr>
                  </a:lvl1pPr>
                  <a:lvl2pPr marL="486026" indent="-162009" algn="l" defTabSz="648035" rtl="0" eaLnBrk="1" latinLnBrk="1" hangingPunct="1">
                    <a:lnSpc>
                      <a:spcPct val="90000"/>
                    </a:lnSpc>
                    <a:spcBef>
                      <a:spcPts val="354"/>
                    </a:spcBef>
                    <a:buFont typeface="Arial" panose="020B0604020202020204" pitchFamily="34" charset="0"/>
                    <a:buChar char="•"/>
                    <a:defRPr sz="170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810044" indent="-162009" algn="l" defTabSz="648035" rtl="0" eaLnBrk="1" latinLnBrk="1" hangingPunct="1">
                    <a:lnSpc>
                      <a:spcPct val="90000"/>
                    </a:lnSpc>
                    <a:spcBef>
                      <a:spcPts val="354"/>
                    </a:spcBef>
                    <a:buFont typeface="Arial" panose="020B0604020202020204" pitchFamily="34" charset="0"/>
                    <a:buChar char="•"/>
                    <a:defRPr sz="1417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134062" indent="-162009" algn="l" defTabSz="648035" rtl="0" eaLnBrk="1" latinLnBrk="1" hangingPunct="1">
                    <a:lnSpc>
                      <a:spcPct val="90000"/>
                    </a:lnSpc>
                    <a:spcBef>
                      <a:spcPts val="354"/>
                    </a:spcBef>
                    <a:buFont typeface="Arial" panose="020B0604020202020204" pitchFamily="34" charset="0"/>
                    <a:buChar char="•"/>
                    <a:defRPr sz="127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58079" indent="-162009" algn="l" defTabSz="648035" rtl="0" eaLnBrk="1" latinLnBrk="1" hangingPunct="1">
                    <a:lnSpc>
                      <a:spcPct val="90000"/>
                    </a:lnSpc>
                    <a:spcBef>
                      <a:spcPts val="354"/>
                    </a:spcBef>
                    <a:buFont typeface="Arial" panose="020B0604020202020204" pitchFamily="34" charset="0"/>
                    <a:buChar char="•"/>
                    <a:defRPr sz="127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2097" indent="-162009" algn="l" defTabSz="648035" rtl="0" eaLnBrk="1" latinLnBrk="1" hangingPunct="1">
                    <a:lnSpc>
                      <a:spcPct val="90000"/>
                    </a:lnSpc>
                    <a:spcBef>
                      <a:spcPts val="354"/>
                    </a:spcBef>
                    <a:buFont typeface="Arial" panose="020B0604020202020204" pitchFamily="34" charset="0"/>
                    <a:buChar char="•"/>
                    <a:defRPr sz="127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06115" indent="-162009" algn="l" defTabSz="648035" rtl="0" eaLnBrk="1" latinLnBrk="1" hangingPunct="1">
                    <a:lnSpc>
                      <a:spcPct val="90000"/>
                    </a:lnSpc>
                    <a:spcBef>
                      <a:spcPts val="354"/>
                    </a:spcBef>
                    <a:buFont typeface="Arial" panose="020B0604020202020204" pitchFamily="34" charset="0"/>
                    <a:buChar char="•"/>
                    <a:defRPr sz="127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30132" indent="-162009" algn="l" defTabSz="648035" rtl="0" eaLnBrk="1" latinLnBrk="1" hangingPunct="1">
                    <a:lnSpc>
                      <a:spcPct val="90000"/>
                    </a:lnSpc>
                    <a:spcBef>
                      <a:spcPts val="354"/>
                    </a:spcBef>
                    <a:buFont typeface="Arial" panose="020B0604020202020204" pitchFamily="34" charset="0"/>
                    <a:buChar char="•"/>
                    <a:defRPr sz="127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54150" indent="-162009" algn="l" defTabSz="648035" rtl="0" eaLnBrk="1" latinLnBrk="1" hangingPunct="1">
                    <a:lnSpc>
                      <a:spcPct val="90000"/>
                    </a:lnSpc>
                    <a:spcBef>
                      <a:spcPts val="354"/>
                    </a:spcBef>
                    <a:buFont typeface="Arial" panose="020B0604020202020204" pitchFamily="34" charset="0"/>
                    <a:buChar char="•"/>
                    <a:defRPr sz="127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ko-KR" altLang="en-US" sz="1400" b="1" dirty="0">
                      <a:latin typeface="Roboto" panose="02000000000000000000" pitchFamily="2" charset="0"/>
                      <a:cs typeface="Roboto" panose="02000000000000000000" pitchFamily="2" charset="0"/>
                    </a:rPr>
                    <a:t>시선의 중심에 핵심내용 배치</a:t>
                  </a:r>
                  <a:endParaRPr lang="ko-KR" altLang="en-US" sz="1400" b="1" dirty="0">
                    <a:solidFill>
                      <a:srgbClr val="FF0000"/>
                    </a:solidFill>
                    <a:latin typeface="나눔고딕" panose="020D0604000000000000" pitchFamily="50" charset="-127"/>
                    <a:cs typeface="Roboto" panose="02000000000000000000" pitchFamily="2" charset="0"/>
                  </a:endParaRPr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5367566" y="3143565"/>
                  <a:ext cx="533098" cy="2060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내용 개체 틀 2"/>
                    <p:cNvSpPr txBox="1">
                      <a:spLocks/>
                    </p:cNvSpPr>
                    <p:nvPr/>
                  </p:nvSpPr>
                  <p:spPr>
                    <a:xfrm>
                      <a:off x="6398348" y="3134646"/>
                      <a:ext cx="548064" cy="335151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rmAutofit fontScale="70000" lnSpcReduction="20000"/>
                    </a:bodyPr>
                    <a:lstStyle>
                      <a:lvl1pPr marL="162009" indent="-162009" algn="l" defTabSz="648035" rtl="0" eaLnBrk="1" latinLnBrk="1" hangingPunct="1">
                        <a:lnSpc>
                          <a:spcPct val="90000"/>
                        </a:lnSpc>
                        <a:spcBef>
                          <a:spcPts val="709"/>
                        </a:spcBef>
                        <a:buFont typeface="Arial" panose="020B0604020202020204" pitchFamily="34" charset="0"/>
                        <a:buChar char="•"/>
                        <a:defRPr sz="1984" kern="1200" baseline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cs typeface="Roboto Light" panose="02000000000000000000" pitchFamily="2" charset="0"/>
                        </a:defRPr>
                      </a:lvl1pPr>
                      <a:lvl2pPr marL="486026" indent="-162009" algn="l" defTabSz="648035" rtl="0" eaLnBrk="1" latinLnBrk="1" hangingPunct="1">
                        <a:lnSpc>
                          <a:spcPct val="90000"/>
                        </a:lnSpc>
                        <a:spcBef>
                          <a:spcPts val="354"/>
                        </a:spcBef>
                        <a:buFont typeface="Arial" panose="020B0604020202020204" pitchFamily="34" charset="0"/>
                        <a:buChar char="•"/>
                        <a:defRPr sz="170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810044" indent="-162009" algn="l" defTabSz="648035" rtl="0" eaLnBrk="1" latinLnBrk="1" hangingPunct="1">
                        <a:lnSpc>
                          <a:spcPct val="90000"/>
                        </a:lnSpc>
                        <a:spcBef>
                          <a:spcPts val="354"/>
                        </a:spcBef>
                        <a:buFont typeface="Arial" panose="020B0604020202020204" pitchFamily="34" charset="0"/>
                        <a:buChar char="•"/>
                        <a:defRPr sz="1417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134062" indent="-162009" algn="l" defTabSz="648035" rtl="0" eaLnBrk="1" latinLnBrk="1" hangingPunct="1">
                        <a:lnSpc>
                          <a:spcPct val="90000"/>
                        </a:lnSpc>
                        <a:spcBef>
                          <a:spcPts val="354"/>
                        </a:spcBef>
                        <a:buFont typeface="Arial" panose="020B0604020202020204" pitchFamily="34" charset="0"/>
                        <a:buChar char="•"/>
                        <a:defRPr sz="1276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458079" indent="-162009" algn="l" defTabSz="648035" rtl="0" eaLnBrk="1" latinLnBrk="1" hangingPunct="1">
                        <a:lnSpc>
                          <a:spcPct val="90000"/>
                        </a:lnSpc>
                        <a:spcBef>
                          <a:spcPts val="354"/>
                        </a:spcBef>
                        <a:buFont typeface="Arial" panose="020B0604020202020204" pitchFamily="34" charset="0"/>
                        <a:buChar char="•"/>
                        <a:defRPr sz="1276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82097" indent="-162009" algn="l" defTabSz="648035" rtl="0" eaLnBrk="1" latinLnBrk="1" hangingPunct="1">
                        <a:lnSpc>
                          <a:spcPct val="90000"/>
                        </a:lnSpc>
                        <a:spcBef>
                          <a:spcPts val="354"/>
                        </a:spcBef>
                        <a:buFont typeface="Arial" panose="020B0604020202020204" pitchFamily="34" charset="0"/>
                        <a:buChar char="•"/>
                        <a:defRPr sz="1276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106115" indent="-162009" algn="l" defTabSz="648035" rtl="0" eaLnBrk="1" latinLnBrk="1" hangingPunct="1">
                        <a:lnSpc>
                          <a:spcPct val="90000"/>
                        </a:lnSpc>
                        <a:spcBef>
                          <a:spcPts val="354"/>
                        </a:spcBef>
                        <a:buFont typeface="Arial" panose="020B0604020202020204" pitchFamily="34" charset="0"/>
                        <a:buChar char="•"/>
                        <a:defRPr sz="1276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30132" indent="-162009" algn="l" defTabSz="648035" rtl="0" eaLnBrk="1" latinLnBrk="1" hangingPunct="1">
                        <a:lnSpc>
                          <a:spcPct val="90000"/>
                        </a:lnSpc>
                        <a:spcBef>
                          <a:spcPts val="354"/>
                        </a:spcBef>
                        <a:buFont typeface="Arial" panose="020B0604020202020204" pitchFamily="34" charset="0"/>
                        <a:buChar char="•"/>
                        <a:defRPr sz="1276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54150" indent="-162009" algn="l" defTabSz="648035" rtl="0" eaLnBrk="1" latinLnBrk="1" hangingPunct="1">
                        <a:lnSpc>
                          <a:spcPct val="90000"/>
                        </a:lnSpc>
                        <a:spcBef>
                          <a:spcPts val="354"/>
                        </a:spcBef>
                        <a:buFont typeface="Arial" panose="020B0604020202020204" pitchFamily="34" charset="0"/>
                        <a:buChar char="•"/>
                        <a:defRPr sz="1276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type m:val="skw"/>
                                <m:ctrlPr>
                                  <a:rPr lang="ko-KR" altLang="en-US" sz="10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0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ko-KR" sz="10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𝟑</m:t>
                                </m:r>
                              </m:den>
                            </m:f>
                          </m:oMath>
                        </m:oMathPara>
                      </a14:m>
                      <a:endParaRPr lang="ko-KR" altLang="en-US" sz="105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cs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5" name="내용 개체 틀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98348" y="3134646"/>
                      <a:ext cx="548064" cy="335151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l="-13115" t="-86842" r="-50820" b="-1289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48" name="내용 개체 틀 2"/>
            <p:cNvSpPr txBox="1">
              <a:spLocks/>
            </p:cNvSpPr>
            <p:nvPr/>
          </p:nvSpPr>
          <p:spPr>
            <a:xfrm>
              <a:off x="2368478" y="2395234"/>
              <a:ext cx="2462240" cy="4925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ko-KR" altLang="en-US" sz="1400" b="1" dirty="0">
                  <a:latin typeface="Roboto" panose="02000000000000000000" pitchFamily="2" charset="0"/>
                  <a:cs typeface="Roboto" panose="02000000000000000000" pitchFamily="2" charset="0"/>
                </a:rPr>
                <a:t>눈의 구조와 동선을 이해하라</a:t>
              </a:r>
              <a:r>
                <a:rPr lang="en-US" altLang="ko-KR" sz="1400" b="1" dirty="0">
                  <a:latin typeface="Roboto" panose="02000000000000000000" pitchFamily="2" charset="0"/>
                  <a:cs typeface="Roboto" panose="02000000000000000000" pitchFamily="2" charset="0"/>
                </a:rPr>
                <a:t>!</a:t>
              </a:r>
              <a:endParaRPr lang="ko-KR" altLang="en-US" sz="1400" b="1" dirty="0">
                <a:solidFill>
                  <a:srgbClr val="FF0000"/>
                </a:solidFill>
                <a:latin typeface="나눔고딕" panose="020D0604000000000000" pitchFamily="50" charset="-127"/>
                <a:cs typeface="Roboto" panose="02000000000000000000" pitchFamily="2" charset="0"/>
              </a:endParaRPr>
            </a:p>
          </p:txBody>
        </p:sp>
      </p:grpSp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594053" y="273844"/>
            <a:ext cx="7452658" cy="994172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Before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B050"/>
                </a:solidFill>
              </a:rPr>
              <a:t>After</a:t>
            </a:r>
            <a:endParaRPr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66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594051" y="1418151"/>
            <a:ext cx="3765298" cy="33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>
                <a:latin typeface="Roboto" panose="02000000000000000000" pitchFamily="2" charset="0"/>
                <a:cs typeface="Roboto" panose="02000000000000000000" pitchFamily="2" charset="0"/>
              </a:rPr>
              <a:t>PPT </a:t>
            </a:r>
            <a:r>
              <a:rPr lang="ko-KR" altLang="en-US" sz="1400" b="1" dirty="0">
                <a:latin typeface="Roboto" panose="02000000000000000000" pitchFamily="2" charset="0"/>
                <a:cs typeface="Roboto" panose="02000000000000000000" pitchFamily="2" charset="0"/>
              </a:rPr>
              <a:t>초보자가 흔히 저지르는 만행들</a:t>
            </a:r>
            <a:r>
              <a:rPr lang="en-US" altLang="ko-KR" sz="1400" b="1" dirty="0">
                <a:latin typeface="Roboto" panose="02000000000000000000" pitchFamily="2" charset="0"/>
                <a:cs typeface="Roboto" panose="02000000000000000000" pitchFamily="2" charset="0"/>
              </a:rPr>
              <a:t>… (2)</a:t>
            </a:r>
            <a:endParaRPr lang="ko-KR" altLang="en-US" sz="1400" b="1" dirty="0">
              <a:solidFill>
                <a:srgbClr val="FF0000"/>
              </a:solidFill>
              <a:latin typeface="나눔고딕" panose="020D0604000000000000" pitchFamily="50" charset="-127"/>
              <a:cs typeface="Roboto" panose="02000000000000000000" pitchFamily="2" charset="0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94051" y="1807740"/>
            <a:ext cx="3765298" cy="33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cs typeface="Roboto" panose="02000000000000000000" pitchFamily="2" charset="0"/>
              </a:rPr>
              <a:t>Before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cs typeface="Roboto" panose="02000000000000000000" pitchFamily="2" charset="0"/>
            </a:endParaRPr>
          </a:p>
        </p:txBody>
      </p:sp>
      <p:sp>
        <p:nvSpPr>
          <p:cNvPr id="11" name="내용 개체 틀 2">
            <a:hlinkClick r:id="rId2"/>
          </p:cNvPr>
          <p:cNvSpPr txBox="1">
            <a:spLocks/>
          </p:cNvSpPr>
          <p:nvPr/>
        </p:nvSpPr>
        <p:spPr>
          <a:xfrm>
            <a:off x="2034360" y="3093800"/>
            <a:ext cx="4649978" cy="33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latin typeface="나눔고딕" panose="020D0604000000000000" pitchFamily="50" charset="-127"/>
                <a:cs typeface="Roboto" panose="02000000000000000000" pitchFamily="2" charset="0"/>
              </a:rPr>
              <a:t>https://www.youtube.com/watch?v=OdEHUbz7uT4</a:t>
            </a:r>
            <a:endParaRPr lang="ko-KR" altLang="en-US" sz="1400" b="1" dirty="0">
              <a:latin typeface="나눔고딕" panose="020D0604000000000000" pitchFamily="50" charset="-127"/>
              <a:cs typeface="Roboto" panose="02000000000000000000" pitchFamily="2" charset="0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034360" y="2704211"/>
            <a:ext cx="3765298" cy="33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Roboto" panose="02000000000000000000" pitchFamily="2" charset="0"/>
                <a:cs typeface="Roboto" panose="02000000000000000000" pitchFamily="2" charset="0"/>
              </a:rPr>
              <a:t>동영상 보기</a:t>
            </a:r>
            <a:endParaRPr lang="ko-KR" altLang="en-US" sz="1400" b="1" dirty="0">
              <a:solidFill>
                <a:srgbClr val="FF0000"/>
              </a:solidFill>
              <a:latin typeface="나눔고딕" panose="020D0604000000000000" pitchFamily="50" charset="-127"/>
              <a:cs typeface="Roboto" panose="02000000000000000000" pitchFamily="2" charset="0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94053" y="273844"/>
            <a:ext cx="7452658" cy="994172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Before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B050"/>
                </a:solidFill>
              </a:rPr>
              <a:t>After</a:t>
            </a:r>
            <a:endParaRPr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1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94053" y="1808257"/>
            <a:ext cx="3765298" cy="33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00B050"/>
                </a:solidFill>
                <a:latin typeface="나눔고딕" panose="020D0604000000000000" pitchFamily="50" charset="-127"/>
                <a:cs typeface="Roboto" panose="02000000000000000000" pitchFamily="2" charset="0"/>
              </a:rPr>
              <a:t>After</a:t>
            </a:r>
            <a:endParaRPr lang="ko-KR" altLang="en-US" sz="1600" b="1" dirty="0">
              <a:solidFill>
                <a:srgbClr val="00B050"/>
              </a:solidFill>
              <a:latin typeface="나눔고딕" panose="020D0604000000000000" pitchFamily="50" charset="-127"/>
              <a:cs typeface="Roboto" panose="02000000000000000000" pitchFamily="2" charset="0"/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94053" y="1418620"/>
            <a:ext cx="3765298" cy="33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>
                <a:latin typeface="Roboto" panose="02000000000000000000" pitchFamily="2" charset="0"/>
                <a:cs typeface="Roboto" panose="02000000000000000000" pitchFamily="2" charset="0"/>
              </a:rPr>
              <a:t>PPT </a:t>
            </a:r>
            <a:r>
              <a:rPr lang="ko-KR" altLang="en-US" sz="1400" b="1" dirty="0">
                <a:latin typeface="Roboto" panose="02000000000000000000" pitchFamily="2" charset="0"/>
                <a:cs typeface="Roboto" panose="02000000000000000000" pitchFamily="2" charset="0"/>
              </a:rPr>
              <a:t>초보자가 흔히 저지르는 만행들</a:t>
            </a:r>
            <a:r>
              <a:rPr lang="en-US" altLang="ko-KR" sz="1400" b="1" dirty="0">
                <a:latin typeface="Roboto" panose="02000000000000000000" pitchFamily="2" charset="0"/>
                <a:cs typeface="Roboto" panose="02000000000000000000" pitchFamily="2" charset="0"/>
              </a:rPr>
              <a:t>… (2)</a:t>
            </a:r>
            <a:endParaRPr lang="ko-KR" altLang="en-US" sz="1400" b="1" dirty="0">
              <a:solidFill>
                <a:srgbClr val="FF0000"/>
              </a:solidFill>
              <a:latin typeface="나눔고딕" panose="020D0604000000000000" pitchFamily="50" charset="-127"/>
              <a:cs typeface="Roboto" panose="02000000000000000000" pitchFamily="2" charset="0"/>
            </a:endParaRPr>
          </a:p>
        </p:txBody>
      </p:sp>
      <p:pic>
        <p:nvPicPr>
          <p:cNvPr id="7" name="OdEHUbz7uT4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10455" y="2154041"/>
            <a:ext cx="3897791" cy="2192507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94053" y="273844"/>
            <a:ext cx="7452658" cy="994172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Before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B050"/>
                </a:solidFill>
              </a:rPr>
              <a:t>After</a:t>
            </a:r>
            <a:endParaRPr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16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594051" y="1418151"/>
            <a:ext cx="3765298" cy="33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>
                <a:latin typeface="Roboto" panose="02000000000000000000" pitchFamily="2" charset="0"/>
                <a:cs typeface="Roboto" panose="02000000000000000000" pitchFamily="2" charset="0"/>
              </a:rPr>
              <a:t>PPT </a:t>
            </a:r>
            <a:r>
              <a:rPr lang="ko-KR" altLang="en-US" sz="1400" b="1" dirty="0">
                <a:latin typeface="Roboto" panose="02000000000000000000" pitchFamily="2" charset="0"/>
                <a:cs typeface="Roboto" panose="02000000000000000000" pitchFamily="2" charset="0"/>
              </a:rPr>
              <a:t>초보자가 흔히 저지르는 만행들</a:t>
            </a:r>
            <a:r>
              <a:rPr lang="en-US" altLang="ko-KR" sz="1400" b="1" dirty="0">
                <a:latin typeface="Roboto" panose="02000000000000000000" pitchFamily="2" charset="0"/>
                <a:cs typeface="Roboto" panose="02000000000000000000" pitchFamily="2" charset="0"/>
              </a:rPr>
              <a:t>… (</a:t>
            </a:r>
            <a:r>
              <a:rPr lang="ko-KR" altLang="en-US" sz="1400" b="1" dirty="0">
                <a:latin typeface="Roboto" panose="02000000000000000000" pitchFamily="2" charset="0"/>
                <a:cs typeface="Roboto" panose="02000000000000000000" pitchFamily="2" charset="0"/>
              </a:rPr>
              <a:t>최종판</a:t>
            </a:r>
            <a:r>
              <a:rPr lang="en-US" altLang="ko-KR" sz="1400" b="1" dirty="0">
                <a:latin typeface="Roboto" panose="02000000000000000000" pitchFamily="2" charset="0"/>
                <a:cs typeface="Roboto" panose="02000000000000000000" pitchFamily="2" charset="0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나눔고딕" panose="020D0604000000000000" pitchFamily="50" charset="-127"/>
              <a:cs typeface="Roboto" panose="02000000000000000000" pitchFamily="2" charset="0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94051" y="1807740"/>
            <a:ext cx="3765298" cy="33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cs typeface="Roboto" panose="02000000000000000000" pitchFamily="2" charset="0"/>
              </a:rPr>
              <a:t>Before</a:t>
            </a:r>
            <a:endParaRPr lang="ko-KR" altLang="en-US" sz="1600" b="1" dirty="0">
              <a:solidFill>
                <a:srgbClr val="FF0000"/>
              </a:solidFill>
              <a:latin typeface="나눔고딕" panose="020D0604000000000000" pitchFamily="50" charset="-127"/>
              <a:cs typeface="Roboto" panose="02000000000000000000" pitchFamily="2" charset="0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94053" y="273844"/>
            <a:ext cx="7452658" cy="994172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Before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B050"/>
                </a:solidFill>
              </a:rPr>
              <a:t>After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691323" y="2283902"/>
            <a:ext cx="5258118" cy="14834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4800" b="1" dirty="0">
                <a:latin typeface="Roboto" panose="02000000000000000000" pitchFamily="2" charset="0"/>
                <a:cs typeface="Roboto" panose="02000000000000000000" pitchFamily="2" charset="0"/>
              </a:rPr>
              <a:t>다음 슬라이드</a:t>
            </a:r>
            <a:endParaRPr lang="en-US" altLang="ko-KR" sz="4800" b="1" dirty="0">
              <a:latin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4800" b="1" dirty="0" err="1">
                <a:latin typeface="Roboto" panose="02000000000000000000" pitchFamily="2" charset="0"/>
                <a:cs typeface="Roboto" panose="02000000000000000000" pitchFamily="2" charset="0"/>
              </a:rPr>
              <a:t>눈갱주의</a:t>
            </a:r>
            <a:endParaRPr lang="ko-KR" altLang="en-US" sz="4800" b="1" dirty="0">
              <a:solidFill>
                <a:srgbClr val="FF0000"/>
              </a:solidFill>
              <a:latin typeface="나눔고딕" panose="020D0604000000000000" pitchFamily="50" charset="-127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3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5122" name="Picture 2" descr="불국사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1" y="-1"/>
            <a:ext cx="7740504" cy="504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82" y="24750"/>
            <a:ext cx="4130301" cy="1215766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94053" y="273844"/>
            <a:ext cx="7452658" cy="994172"/>
          </a:xfrm>
        </p:spPr>
        <p:txBody>
          <a:bodyPr/>
          <a:lstStyle/>
          <a:p>
            <a:r>
              <a:rPr lang="ko-KR" altLang="en-US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60000" dist="29997" dir="5400000" sy="-100000" algn="bl" rotWithShape="0"/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나에 </a:t>
            </a:r>
            <a:r>
              <a:rPr lang="ko-KR" altLang="en-US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60000" dist="29997" dir="5400000" sy="-100000" algn="bl" rotWithShape="0"/>
                </a:effectLst>
                <a:latin typeface="양재와당체m" panose="02020603020101020101" pitchFamily="18" charset="-127"/>
                <a:ea typeface="양재와당체m" panose="02020603020101020101" pitchFamily="18" charset="-127"/>
              </a:rPr>
              <a:t>불국사</a:t>
            </a:r>
            <a:r>
              <a:rPr lang="ko-KR" altLang="en-US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60000" dist="29997" dir="5400000" sy="-100000" algn="bl" rotWithShape="0"/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ko-KR" altLang="en-US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60000" dist="29997" dir="5400000" sy="-100000" algn="bl" rotWithShape="0"/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탑방기</a:t>
            </a:r>
            <a:endParaRPr lang="ko-KR" altLang="en-US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60000" dist="29997" dir="5400000" sy="-100000" algn="bl" rotWithShape="0"/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33739" y="1311907"/>
            <a:ext cx="7221433" cy="2984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19626" y="1517110"/>
            <a:ext cx="7427085" cy="30108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불국사</a:t>
            </a:r>
            <a:r>
              <a:rPr lang="en-US" altLang="ko-KR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(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佛國寺</a:t>
            </a:r>
            <a:r>
              <a:rPr lang="en-US" altLang="ko-KR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)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는 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  <a:hlinkClick r:id="rId4" tooltip="대한민국"/>
              </a:rPr>
              <a:t>대한민국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 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  <a:hlinkClick r:id="rId5" tooltip="경상북도"/>
              </a:rPr>
              <a:t>경상북도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 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  <a:hlinkClick r:id="rId6" tooltip="경주시"/>
              </a:rPr>
              <a:t>경주시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 동쪽 토함산에 있는 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  <a:hlinkClick r:id="rId7" tooltip="대한불교 조계종"/>
              </a:rPr>
              <a:t>대한불교 조계종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 소속 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  <a:hlinkClick r:id="rId8" tooltip="사찰"/>
              </a:rPr>
              <a:t>사찰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이다</a:t>
            </a:r>
            <a:r>
              <a:rPr lang="en-US" altLang="ko-KR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. 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  <a:hlinkClick r:id="rId9" tooltip="신라"/>
              </a:rPr>
              <a:t>신라시대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인 </a:t>
            </a:r>
            <a:r>
              <a:rPr lang="ko-KR" altLang="en-US" sz="1400" dirty="0" err="1">
                <a:latin typeface="궁서체" panose="02030609000101010101" pitchFamily="17" charset="-127"/>
                <a:ea typeface="궁서체" panose="02030609000101010101" pitchFamily="17" charset="-127"/>
                <a:hlinkClick r:id="rId10" tooltip="경덕왕"/>
              </a:rPr>
              <a:t>경덕왕</a:t>
            </a:r>
            <a:r>
              <a:rPr lang="ko-KR" altLang="en-US" sz="1400" dirty="0" err="1">
                <a:latin typeface="궁서체" panose="02030609000101010101" pitchFamily="17" charset="-127"/>
                <a:ea typeface="궁서체" panose="02030609000101010101" pitchFamily="17" charset="-127"/>
              </a:rPr>
              <a:t>에서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 </a:t>
            </a:r>
            <a:r>
              <a:rPr lang="ko-KR" altLang="en-US" sz="1400" dirty="0" err="1">
                <a:latin typeface="궁서체" panose="02030609000101010101" pitchFamily="17" charset="-127"/>
                <a:ea typeface="궁서체" panose="02030609000101010101" pitchFamily="17" charset="-127"/>
                <a:hlinkClick r:id="rId11" tooltip="혜공왕"/>
              </a:rPr>
              <a:t>혜공왕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 시대에 걸쳐 대규모로 중창되었다</a:t>
            </a:r>
            <a:r>
              <a:rPr lang="en-US" altLang="ko-KR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. 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신라 이후 고려와 조선시대에 이르기까지 여러 번 수축되었으며</a:t>
            </a:r>
            <a:r>
              <a:rPr lang="en-US" altLang="ko-KR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, 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  <a:hlinkClick r:id="rId12" tooltip="임진왜란"/>
              </a:rPr>
              <a:t>임진왜란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 때에는 불타버렸다</a:t>
            </a:r>
            <a:r>
              <a:rPr lang="en-US" altLang="ko-KR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. 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  <a:hlinkClick r:id="rId7" tooltip="대한불교 조계종"/>
              </a:rPr>
              <a:t>대한불교 조계종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 제</a:t>
            </a:r>
            <a:r>
              <a:rPr lang="en-US" altLang="ko-KR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11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교구 본사이고</a:t>
            </a:r>
            <a:r>
              <a:rPr lang="en-US" altLang="ko-KR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, 1995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년 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  <a:hlinkClick r:id="rId13" tooltip="유네스코"/>
              </a:rPr>
              <a:t>유네스코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 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  <a:hlinkClick r:id="rId14" tooltip="세계유산"/>
              </a:rPr>
              <a:t>세계문화유산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으로 지정되었다</a:t>
            </a:r>
            <a:r>
              <a:rPr lang="en-US" altLang="ko-KR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</a:p>
          <a:p>
            <a:r>
              <a:rPr lang="ko-KR" altLang="en-US" sz="1400" dirty="0" err="1">
                <a:latin typeface="궁서체" panose="02030609000101010101" pitchFamily="17" charset="-127"/>
                <a:ea typeface="궁서체" panose="02030609000101010101" pitchFamily="17" charset="-127"/>
              </a:rPr>
              <a:t>불국사고금창기에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 따르면 불국사는 신라 </a:t>
            </a:r>
            <a:r>
              <a:rPr lang="ko-KR" altLang="en-US" sz="1400" dirty="0" err="1">
                <a:latin typeface="궁서체" panose="02030609000101010101" pitchFamily="17" charset="-127"/>
                <a:ea typeface="궁서체" panose="02030609000101010101" pitchFamily="17" charset="-127"/>
              </a:rPr>
              <a:t>법흥왕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en-US" altLang="ko-KR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15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년 </a:t>
            </a:r>
            <a:r>
              <a:rPr lang="en-US" altLang="ko-KR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528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년에 왕모 영제 부인의 발원으로 지어졌고</a:t>
            </a:r>
            <a:r>
              <a:rPr lang="en-US" altLang="ko-KR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, 574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년에 진흥왕의 어머니인 지소 부인이 중건하면서 </a:t>
            </a:r>
            <a:r>
              <a:rPr lang="ko-KR" altLang="en-US" sz="1400" dirty="0" err="1">
                <a:latin typeface="궁서체" panose="02030609000101010101" pitchFamily="17" charset="-127"/>
                <a:ea typeface="궁서체" panose="02030609000101010101" pitchFamily="17" charset="-127"/>
              </a:rPr>
              <a:t>비로자나불과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 아미타불을 주조해 봉안하였다고 적고 있다</a:t>
            </a:r>
            <a:r>
              <a:rPr lang="en-US" altLang="ko-KR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. </a:t>
            </a:r>
            <a:r>
              <a:rPr lang="ko-KR" altLang="en-US" sz="1400" dirty="0" err="1">
                <a:latin typeface="궁서체" panose="02030609000101010101" pitchFamily="17" charset="-127"/>
                <a:ea typeface="궁서체" panose="02030609000101010101" pitchFamily="17" charset="-127"/>
              </a:rPr>
              <a:t>문무왕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en-US" altLang="ko-KR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10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년 </a:t>
            </a:r>
            <a:r>
              <a:rPr lang="en-US" altLang="ko-KR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670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년에는 </a:t>
            </a:r>
            <a:r>
              <a:rPr lang="ko-KR" altLang="en-US" sz="1400" dirty="0" err="1">
                <a:latin typeface="궁서체" panose="02030609000101010101" pitchFamily="17" charset="-127"/>
                <a:ea typeface="궁서체" panose="02030609000101010101" pitchFamily="17" charset="-127"/>
              </a:rPr>
              <a:t>무설전을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 새로 지어 이곳에서 화엄경을 가르쳤다고 한다</a:t>
            </a:r>
            <a:r>
              <a:rPr lang="en-US" altLang="ko-KR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. 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그러나 현재와 같은 모습</a:t>
            </a:r>
            <a:r>
              <a:rPr lang="en-US" altLang="ko-KR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오늘날 불국사의 상징물로 알려진 석탑</a:t>
            </a:r>
            <a:r>
              <a:rPr lang="en-US" altLang="ko-KR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(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석가탑</a:t>
            </a:r>
            <a:r>
              <a:rPr lang="en-US" altLang="ko-KR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·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다보탑</a:t>
            </a:r>
            <a:r>
              <a:rPr lang="en-US" altLang="ko-KR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)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이나 석교 등의 축조를 포함한 대규모 중창불사가 이루어진 것은 신라의 재상 김대성에 의해서였다</a:t>
            </a:r>
            <a:r>
              <a:rPr lang="en-US" altLang="ko-KR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. 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삼국유사 </a:t>
            </a:r>
            <a:r>
              <a:rPr lang="ko-KR" altLang="en-US" sz="1400" dirty="0" err="1">
                <a:latin typeface="궁서체" panose="02030609000101010101" pitchFamily="17" charset="-127"/>
                <a:ea typeface="궁서체" panose="02030609000101010101" pitchFamily="17" charset="-127"/>
              </a:rPr>
              <a:t>권제</a:t>
            </a:r>
            <a:r>
              <a:rPr lang="en-US" altLang="ko-KR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5 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효선</a:t>
            </a:r>
            <a:r>
              <a:rPr lang="en-US" altLang="ko-KR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9 </a:t>
            </a:r>
            <a:r>
              <a:rPr lang="ko-KR" altLang="en-US" sz="1400" dirty="0" err="1">
                <a:latin typeface="궁서체" panose="02030609000101010101" pitchFamily="17" charset="-127"/>
                <a:ea typeface="궁서체" panose="02030609000101010101" pitchFamily="17" charset="-127"/>
              </a:rPr>
              <a:t>대성효이세부모에는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 김대성을 신라 </a:t>
            </a:r>
            <a:r>
              <a:rPr lang="ko-KR" altLang="en-US" sz="1400" dirty="0" err="1">
                <a:latin typeface="궁서체" panose="02030609000101010101" pitchFamily="17" charset="-127"/>
                <a:ea typeface="궁서체" panose="02030609000101010101" pitchFamily="17" charset="-127"/>
              </a:rPr>
              <a:t>신문왕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 때</a:t>
            </a:r>
            <a:r>
              <a:rPr lang="en-US" altLang="ko-KR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혹은 </a:t>
            </a:r>
            <a:r>
              <a:rPr lang="ko-KR" altLang="en-US" sz="1400" dirty="0" err="1">
                <a:latin typeface="궁서체" panose="02030609000101010101" pitchFamily="17" charset="-127"/>
                <a:ea typeface="궁서체" panose="02030609000101010101" pitchFamily="17" charset="-127"/>
              </a:rPr>
              <a:t>경덕왕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 때의 사람이라고 기록하였으나 오늘날에는 </a:t>
            </a:r>
            <a:r>
              <a:rPr lang="ko-KR" altLang="en-US" sz="1400" dirty="0" err="1">
                <a:latin typeface="궁서체" panose="02030609000101010101" pitchFamily="17" charset="-127"/>
                <a:ea typeface="궁서체" panose="02030609000101010101" pitchFamily="17" charset="-127"/>
              </a:rPr>
              <a:t>경덕왕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 때의 사람이며 불국사의 창건도 </a:t>
            </a:r>
            <a:r>
              <a:rPr lang="ko-KR" altLang="en-US" sz="1400" dirty="0" err="1">
                <a:latin typeface="궁서체" panose="02030609000101010101" pitchFamily="17" charset="-127"/>
                <a:ea typeface="궁서체" panose="02030609000101010101" pitchFamily="17" charset="-127"/>
              </a:rPr>
              <a:t>경덕왕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en-US" altLang="ko-KR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10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년의 일로 보고 있다</a:t>
            </a:r>
            <a:r>
              <a:rPr lang="en-US" altLang="ko-KR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. 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삼국유사에는 </a:t>
            </a:r>
            <a:r>
              <a:rPr lang="ko-KR" altLang="en-US" sz="1400" dirty="0" err="1">
                <a:latin typeface="궁서체" panose="02030609000101010101" pitchFamily="17" charset="-127"/>
                <a:ea typeface="궁서체" panose="02030609000101010101" pitchFamily="17" charset="-127"/>
              </a:rPr>
              <a:t>십이연기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 불교의 윤회설에 따라 김대성 자신의 전생의 부모님을 위해 석굴암 </a:t>
            </a:r>
            <a:r>
              <a:rPr lang="ko-KR" altLang="en-US" sz="1400" dirty="0" err="1">
                <a:latin typeface="궁서체" panose="02030609000101010101" pitchFamily="17" charset="-127"/>
                <a:ea typeface="궁서체" panose="02030609000101010101" pitchFamily="17" charset="-127"/>
              </a:rPr>
              <a:t>석불사를</a:t>
            </a:r>
            <a:r>
              <a:rPr lang="en-US" altLang="ko-KR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현생의 부모를 섬긴다는 뜻에서 불국사를 창건하였으며</a:t>
            </a:r>
            <a:r>
              <a:rPr lang="en-US" altLang="ko-KR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ko-KR" altLang="en-US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공사를 마치기 전에 죽자 국가에서 나서서 완성시켰다고 한다</a:t>
            </a:r>
            <a:r>
              <a:rPr lang="en-US" altLang="ko-KR" sz="1400" dirty="0"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</a:p>
        </p:txBody>
      </p:sp>
      <p:pic>
        <p:nvPicPr>
          <p:cNvPr id="5124" name="Picture 4" descr="보노보노에 대한 이미지 검색결과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742" y="81377"/>
            <a:ext cx="1435732" cy="143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순서도: 순차적 액세스 저장소 6"/>
          <p:cNvSpPr/>
          <p:nvPr/>
        </p:nvSpPr>
        <p:spPr>
          <a:xfrm>
            <a:off x="5178056" y="404037"/>
            <a:ext cx="1275907" cy="446568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동영상보기</a:t>
            </a:r>
          </a:p>
        </p:txBody>
      </p:sp>
    </p:spTree>
    <p:extLst>
      <p:ext uri="{BB962C8B-B14F-4D97-AF65-F5344CB8AC3E}">
        <p14:creationId xmlns:p14="http://schemas.microsoft.com/office/powerpoint/2010/main" val="610949454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858" y="2154042"/>
            <a:ext cx="4128357" cy="23222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485" y="2154041"/>
            <a:ext cx="4128359" cy="23222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485" y="2154041"/>
            <a:ext cx="4128359" cy="23222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6485" y="2154041"/>
            <a:ext cx="4128359" cy="232220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6485" y="2154042"/>
            <a:ext cx="4128359" cy="232220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3858" y="2154041"/>
            <a:ext cx="4128357" cy="232220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858" y="2154041"/>
            <a:ext cx="4128357" cy="232220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94053" y="1808257"/>
            <a:ext cx="3765298" cy="33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00B050"/>
                </a:solidFill>
                <a:latin typeface="나눔고딕" panose="020D0604000000000000" pitchFamily="50" charset="-127"/>
                <a:cs typeface="Roboto" panose="02000000000000000000" pitchFamily="2" charset="0"/>
              </a:rPr>
              <a:t>After</a:t>
            </a:r>
            <a:endParaRPr lang="ko-KR" altLang="en-US" sz="1600" b="1" dirty="0">
              <a:solidFill>
                <a:srgbClr val="00B050"/>
              </a:solidFill>
              <a:latin typeface="나눔고딕" panose="020D0604000000000000" pitchFamily="50" charset="-127"/>
              <a:cs typeface="Roboto" panose="02000000000000000000" pitchFamily="2" charset="0"/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94053" y="1418620"/>
            <a:ext cx="3765298" cy="33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>
                <a:latin typeface="Roboto" panose="02000000000000000000" pitchFamily="2" charset="0"/>
                <a:cs typeface="Roboto" panose="02000000000000000000" pitchFamily="2" charset="0"/>
              </a:rPr>
              <a:t>PPT </a:t>
            </a:r>
            <a:r>
              <a:rPr lang="ko-KR" altLang="en-US" sz="1400" b="1" dirty="0">
                <a:latin typeface="Roboto" panose="02000000000000000000" pitchFamily="2" charset="0"/>
                <a:cs typeface="Roboto" panose="02000000000000000000" pitchFamily="2" charset="0"/>
              </a:rPr>
              <a:t>초보자가 흔히 저지르는 만행들</a:t>
            </a:r>
            <a:r>
              <a:rPr lang="en-US" altLang="ko-KR" sz="1400" b="1" dirty="0">
                <a:latin typeface="Roboto" panose="02000000000000000000" pitchFamily="2" charset="0"/>
                <a:cs typeface="Roboto" panose="02000000000000000000" pitchFamily="2" charset="0"/>
              </a:rPr>
              <a:t>… (</a:t>
            </a:r>
            <a:r>
              <a:rPr lang="ko-KR" altLang="en-US" sz="1400" b="1" dirty="0">
                <a:latin typeface="Roboto" panose="02000000000000000000" pitchFamily="2" charset="0"/>
                <a:cs typeface="Roboto" panose="02000000000000000000" pitchFamily="2" charset="0"/>
              </a:rPr>
              <a:t>최종판</a:t>
            </a:r>
            <a:r>
              <a:rPr lang="en-US" altLang="ko-KR" sz="1400" b="1" dirty="0">
                <a:latin typeface="Roboto" panose="02000000000000000000" pitchFamily="2" charset="0"/>
                <a:cs typeface="Roboto" panose="02000000000000000000" pitchFamily="2" charset="0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나눔고딕" panose="020D0604000000000000" pitchFamily="50" charset="-127"/>
              <a:cs typeface="Roboto" panose="02000000000000000000" pitchFamily="2" charset="0"/>
            </a:endParaRPr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594053" y="273844"/>
            <a:ext cx="7452658" cy="994172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Before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B050"/>
                </a:solidFill>
              </a:rPr>
              <a:t>After</a:t>
            </a:r>
            <a:endParaRPr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8727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594051" y="1428784"/>
            <a:ext cx="3765298" cy="33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>
                <a:solidFill>
                  <a:srgbClr val="FF0000"/>
                </a:solidFill>
                <a:latin typeface="Roboto" panose="02000000000000000000" pitchFamily="2" charset="0"/>
                <a:cs typeface="Roboto" panose="02000000000000000000" pitchFamily="2" charset="0"/>
              </a:rPr>
              <a:t>나쁜</a:t>
            </a:r>
            <a:r>
              <a:rPr lang="ko-KR" altLang="en-US" sz="1400" b="1" dirty="0">
                <a:latin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altLang="ko-KR" sz="1400" b="1" dirty="0">
                <a:latin typeface="Roboto" panose="02000000000000000000" pitchFamily="2" charset="0"/>
                <a:cs typeface="Roboto" panose="02000000000000000000" pitchFamily="2" charset="0"/>
              </a:rPr>
              <a:t>PPT </a:t>
            </a:r>
            <a:r>
              <a:rPr lang="ko-KR" altLang="en-US" sz="1400" b="1" dirty="0">
                <a:latin typeface="Roboto" panose="02000000000000000000" pitchFamily="2" charset="0"/>
                <a:cs typeface="Roboto" panose="02000000000000000000" pitchFamily="2" charset="0"/>
              </a:rPr>
              <a:t>디자인의 </a:t>
            </a:r>
            <a:r>
              <a:rPr lang="en-US" altLang="ko-KR" sz="1400" b="1" dirty="0">
                <a:latin typeface="Roboto" panose="02000000000000000000" pitchFamily="2" charset="0"/>
                <a:cs typeface="Roboto" panose="02000000000000000000" pitchFamily="2" charset="0"/>
              </a:rPr>
              <a:t>3</a:t>
            </a:r>
            <a:r>
              <a:rPr lang="ko-KR" altLang="en-US" sz="1400" b="1" dirty="0">
                <a:latin typeface="Roboto" panose="02000000000000000000" pitchFamily="2" charset="0"/>
                <a:cs typeface="Roboto" panose="02000000000000000000" pitchFamily="2" charset="0"/>
              </a:rPr>
              <a:t>요소</a:t>
            </a:r>
            <a:endParaRPr lang="ko-KR" altLang="en-US" sz="1400" b="1" dirty="0">
              <a:solidFill>
                <a:srgbClr val="FF0000"/>
              </a:solidFill>
              <a:latin typeface="나눔고딕" panose="020D0604000000000000" pitchFamily="50" charset="-127"/>
              <a:cs typeface="Roboto" panose="02000000000000000000" pitchFamily="2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548777" y="2193368"/>
            <a:ext cx="2564282" cy="2142307"/>
            <a:chOff x="5548777" y="2129573"/>
            <a:chExt cx="2564282" cy="237502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6775" y="2129573"/>
              <a:ext cx="2128288" cy="1419876"/>
            </a:xfrm>
            <a:prstGeom prst="rect">
              <a:avLst/>
            </a:prstGeom>
            <a:ln>
              <a:solidFill>
                <a:srgbClr val="9DC3E6"/>
              </a:solidFill>
            </a:ln>
          </p:spPr>
        </p:pic>
        <p:sp>
          <p:nvSpPr>
            <p:cNvPr id="9" name="내용 개체 틀 2">
              <a:hlinkClick r:id="rId5"/>
            </p:cNvPr>
            <p:cNvSpPr txBox="1">
              <a:spLocks/>
            </p:cNvSpPr>
            <p:nvPr/>
          </p:nvSpPr>
          <p:spPr>
            <a:xfrm>
              <a:off x="5548777" y="3640332"/>
              <a:ext cx="2564282" cy="86426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2000" dirty="0">
                  <a:latin typeface="양재와당체M" panose="02020603020101020101" pitchFamily="18" charset="-127"/>
                  <a:ea typeface="양재와당체M" panose="02020603020101020101" pitchFamily="18" charset="-127"/>
                  <a:cs typeface="Roboto" panose="02000000000000000000" pitchFamily="2" charset="0"/>
                </a:rPr>
                <a:t>더러운</a:t>
              </a:r>
              <a:r>
                <a:rPr lang="ko-KR" altLang="en-US" sz="1400" b="1" dirty="0">
                  <a:latin typeface="궁서체" panose="02030609000101010101" pitchFamily="17" charset="-127"/>
                  <a:ea typeface="궁서체" panose="02030609000101010101" pitchFamily="17" charset="-127"/>
                  <a:cs typeface="Roboto" panose="02000000000000000000" pitchFamily="2" charset="0"/>
                </a:rPr>
                <a:t> </a:t>
              </a:r>
              <a:r>
                <a:rPr lang="ko-KR" altLang="en-US" sz="1700" b="1" dirty="0">
                  <a:latin typeface="궁서체" panose="02030609000101010101" pitchFamily="17" charset="-127"/>
                  <a:ea typeface="궁서체" panose="02030609000101010101" pitchFamily="17" charset="-127"/>
                  <a:cs typeface="Roboto" panose="02000000000000000000" pitchFamily="2" charset="0"/>
                </a:rPr>
                <a:t>글자 폰트</a:t>
              </a:r>
              <a:r>
                <a:rPr lang="ko-KR" altLang="en-US" sz="1700" b="1" dirty="0">
                  <a:latin typeface="나눔고딕" panose="020D0604000000000000" pitchFamily="50" charset="-127"/>
                  <a:cs typeface="Roboto" panose="02000000000000000000" pitchFamily="2" charset="0"/>
                </a:rPr>
                <a:t>와</a:t>
              </a:r>
              <a:br>
                <a:rPr lang="en-US" altLang="ko-KR" sz="1700" b="1" dirty="0">
                  <a:latin typeface="나눔고딕" panose="020D0604000000000000" pitchFamily="50" charset="-127"/>
                  <a:cs typeface="Roboto" panose="02000000000000000000" pitchFamily="2" charset="0"/>
                </a:rPr>
              </a:br>
              <a:r>
                <a:rPr lang="ko-KR" altLang="en-US" sz="1700" b="1" dirty="0">
                  <a:latin typeface="나눔고딕" panose="020D0604000000000000" pitchFamily="50" charset="-127"/>
                  <a:cs typeface="Roboto" panose="02000000000000000000" pitchFamily="2" charset="0"/>
                </a:rPr>
                <a:t>장문의</a:t>
              </a:r>
              <a:r>
                <a:rPr lang="ko-KR" altLang="en-US" sz="1400" b="1" dirty="0">
                  <a:latin typeface="나눔고딕" panose="020D0604000000000000" pitchFamily="50" charset="-127"/>
                  <a:cs typeface="Roboto" panose="02000000000000000000" pitchFamily="2" charset="0"/>
                </a:rPr>
                <a:t> </a:t>
              </a:r>
              <a:r>
                <a:rPr lang="ko-KR" altLang="en-US" sz="1000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cs typeface="Roboto" panose="02000000000000000000" pitchFamily="2" charset="0"/>
                </a:rPr>
                <a:t>이렇게 중요하지도 않은데 쓸데없이 길기만 한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cs typeface="Roboto" panose="02000000000000000000" pitchFamily="2" charset="0"/>
                </a:rPr>
                <a:t> </a:t>
              </a:r>
              <a:r>
                <a:rPr lang="ko-KR" altLang="en-US" sz="1700" b="1" dirty="0">
                  <a:latin typeface="나눔고딕" panose="020D0604000000000000" pitchFamily="50" charset="-127"/>
                  <a:cs typeface="Roboto" panose="02000000000000000000" pitchFamily="2" charset="0"/>
                </a:rPr>
                <a:t>설명 글</a:t>
              </a:r>
              <a:r>
                <a:rPr lang="en-US" altLang="ko-KR" sz="1700" b="1" dirty="0">
                  <a:latin typeface="나눔고딕" panose="020D0604000000000000" pitchFamily="50" charset="-127"/>
                  <a:cs typeface="Roboto" panose="02000000000000000000" pitchFamily="2" charset="0"/>
                </a:rPr>
                <a:t>, </a:t>
              </a:r>
              <a:r>
                <a:rPr lang="ko-KR" altLang="en-US" sz="1700" b="1" dirty="0">
                  <a:latin typeface="나눔고딕" panose="020D0604000000000000" pitchFamily="50" charset="-127"/>
                  <a:cs typeface="Roboto" panose="02000000000000000000" pitchFamily="2" charset="0"/>
                </a:rPr>
                <a:t>그리고 </a:t>
              </a:r>
              <a:r>
                <a:rPr lang="ko-KR" altLang="en-US" sz="1700" b="1" dirty="0" err="1">
                  <a:latin typeface="나눔고딕" panose="020D0604000000000000" pitchFamily="50" charset="-127"/>
                  <a:cs typeface="Roboto" panose="02000000000000000000" pitchFamily="2" charset="0"/>
                </a:rPr>
                <a:t>오ㅌㅏ</a:t>
              </a:r>
              <a:endParaRPr lang="ko-KR" altLang="en-US" sz="1700" b="1" dirty="0">
                <a:latin typeface="나눔고딕" panose="020D0604000000000000" pitchFamily="50" charset="-127"/>
                <a:cs typeface="Roboto" panose="02000000000000000000" pitchFamily="2" charset="0"/>
              </a:endParaRPr>
            </a:p>
          </p:txBody>
        </p:sp>
      </p:grpSp>
      <p:sp>
        <p:nvSpPr>
          <p:cNvPr id="11" name="내용 개체 틀 2">
            <a:hlinkClick r:id="rId5"/>
          </p:cNvPr>
          <p:cNvSpPr txBox="1">
            <a:spLocks/>
          </p:cNvSpPr>
          <p:nvPr/>
        </p:nvSpPr>
        <p:spPr>
          <a:xfrm>
            <a:off x="920455" y="3718334"/>
            <a:ext cx="2057798" cy="287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cs typeface="Roboto" panose="02000000000000000000" pitchFamily="2" charset="0"/>
              </a:rPr>
              <a:t>과</a:t>
            </a:r>
            <a:r>
              <a:rPr lang="ko-KR" altLang="en-US" sz="1600" b="1" dirty="0">
                <a:solidFill>
                  <a:srgbClr val="FFC000"/>
                </a:solidFill>
                <a:latin typeface="나눔고딕" panose="020D0604000000000000" pitchFamily="50" charset="-127"/>
                <a:cs typeface="Roboto" panose="02000000000000000000" pitchFamily="2" charset="0"/>
              </a:rPr>
              <a:t>도</a:t>
            </a:r>
            <a:r>
              <a:rPr lang="ko-KR" altLang="en-US" sz="1600" b="1" dirty="0">
                <a:solidFill>
                  <a:srgbClr val="00B050"/>
                </a:solidFill>
                <a:latin typeface="나눔고딕" panose="020D0604000000000000" pitchFamily="50" charset="-127"/>
                <a:cs typeface="Roboto" panose="02000000000000000000" pitchFamily="2" charset="0"/>
              </a:rPr>
              <a:t>하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cs typeface="Roboto" panose="02000000000000000000" pitchFamily="2" charset="0"/>
              </a:rPr>
              <a:t>게</a:t>
            </a:r>
            <a:r>
              <a:rPr lang="ko-KR" altLang="en-US" sz="1600" b="1" dirty="0">
                <a:latin typeface="나눔고딕" panose="020D0604000000000000" pitchFamily="50" charset="-127"/>
                <a:cs typeface="Roboto" panose="02000000000000000000" pitchFamily="2" charset="0"/>
              </a:rPr>
              <a:t>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cs typeface="Roboto" panose="02000000000000000000" pitchFamily="2" charset="0"/>
              </a:rPr>
              <a:t>화</a:t>
            </a:r>
            <a:r>
              <a:rPr lang="ko-KR" altLang="en-US" sz="1600" b="1" dirty="0">
                <a:solidFill>
                  <a:srgbClr val="7030A0"/>
                </a:solidFill>
                <a:latin typeface="나눔고딕" panose="020D0604000000000000" pitchFamily="50" charset="-127"/>
                <a:cs typeface="Roboto" panose="02000000000000000000" pitchFamily="2" charset="0"/>
              </a:rPr>
              <a:t>려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cs typeface="Roboto" panose="02000000000000000000" pitchFamily="2" charset="0"/>
              </a:rPr>
              <a:t>한</a:t>
            </a:r>
            <a:r>
              <a:rPr lang="ko-KR" altLang="en-US" sz="1600" b="1" dirty="0">
                <a:latin typeface="나눔고딕" panose="020D0604000000000000" pitchFamily="50" charset="-127"/>
                <a:cs typeface="Roboto" panose="02000000000000000000" pitchFamily="2" charset="0"/>
              </a:rPr>
              <a:t>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cs typeface="Roboto" panose="02000000000000000000" pitchFamily="2" charset="0"/>
              </a:rPr>
              <a:t>효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cs typeface="Roboto" panose="02000000000000000000" pitchFamily="2" charset="0"/>
              </a:rPr>
              <a:t>과</a:t>
            </a:r>
          </a:p>
        </p:txBody>
      </p:sp>
      <p:pic>
        <p:nvPicPr>
          <p:cNvPr id="1028" name="Picture 4" descr="화려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55" y="2191948"/>
            <a:ext cx="2057798" cy="1280749"/>
          </a:xfrm>
          <a:prstGeom prst="rect">
            <a:avLst/>
          </a:prstGeom>
          <a:noFill/>
          <a:ln>
            <a:solidFill>
              <a:srgbClr val="9DC3E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3384134" y="2191948"/>
            <a:ext cx="1976760" cy="1815545"/>
            <a:chOff x="3370969" y="2128152"/>
            <a:chExt cx="1976760" cy="1815545"/>
          </a:xfrm>
        </p:grpSpPr>
        <p:pic>
          <p:nvPicPr>
            <p:cNvPr id="1030" name="Picture 6" descr="보노보노 ppt에 대한 이미지 검색결과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5322" y="2128152"/>
              <a:ext cx="1808054" cy="1282170"/>
            </a:xfrm>
            <a:prstGeom prst="rect">
              <a:avLst/>
            </a:prstGeom>
            <a:noFill/>
            <a:ln>
              <a:solidFill>
                <a:srgbClr val="9DC3E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내용 개체 틀 2">
              <a:hlinkClick r:id="rId5"/>
            </p:cNvPr>
            <p:cNvSpPr txBox="1">
              <a:spLocks/>
            </p:cNvSpPr>
            <p:nvPr/>
          </p:nvSpPr>
          <p:spPr>
            <a:xfrm>
              <a:off x="3370969" y="3655959"/>
              <a:ext cx="1976760" cy="2877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600" b="1" dirty="0">
                  <a:latin typeface="나눔고딕" panose="020D0604000000000000" pitchFamily="50" charset="-127"/>
                  <a:cs typeface="Roboto" panose="02000000000000000000" pitchFamily="2" charset="0"/>
                </a:rPr>
                <a:t>좋지 않은 배경활용</a:t>
              </a:r>
            </a:p>
          </p:txBody>
        </p:sp>
      </p:grpSp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594053" y="273844"/>
            <a:ext cx="7452658" cy="994172"/>
          </a:xfrm>
        </p:spPr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Good</a:t>
            </a:r>
            <a:r>
              <a:rPr lang="en-US" altLang="ko-KR" dirty="0"/>
              <a:t> vs </a:t>
            </a:r>
            <a:r>
              <a:rPr lang="en-US" altLang="ko-KR" dirty="0">
                <a:solidFill>
                  <a:srgbClr val="FF0000"/>
                </a:solidFill>
              </a:rPr>
              <a:t>Bad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59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 decel="100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decel="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decel="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decel="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82000"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Good</a:t>
            </a:r>
            <a:r>
              <a:rPr lang="en-US" altLang="ko-KR" dirty="0"/>
              <a:t> vs </a:t>
            </a:r>
            <a:r>
              <a:rPr lang="en-US" altLang="ko-KR" dirty="0">
                <a:solidFill>
                  <a:srgbClr val="FF0000"/>
                </a:solidFill>
              </a:rPr>
              <a:t>Bad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594051" y="1428784"/>
            <a:ext cx="3765298" cy="33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>
                <a:solidFill>
                  <a:srgbClr val="00B050"/>
                </a:solidFill>
                <a:latin typeface="Roboto" panose="02000000000000000000" pitchFamily="2" charset="0"/>
                <a:cs typeface="Roboto" panose="02000000000000000000" pitchFamily="2" charset="0"/>
              </a:rPr>
              <a:t>좋은</a:t>
            </a:r>
            <a:r>
              <a:rPr lang="ko-KR" altLang="en-US" sz="1400" b="1" dirty="0">
                <a:latin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altLang="ko-KR" sz="1400" b="1" dirty="0">
                <a:latin typeface="Roboto" panose="02000000000000000000" pitchFamily="2" charset="0"/>
                <a:cs typeface="Roboto" panose="02000000000000000000" pitchFamily="2" charset="0"/>
              </a:rPr>
              <a:t>PPT </a:t>
            </a:r>
            <a:r>
              <a:rPr lang="ko-KR" altLang="en-US" sz="1400" b="1" dirty="0">
                <a:latin typeface="Roboto" panose="02000000000000000000" pitchFamily="2" charset="0"/>
                <a:cs typeface="Roboto" panose="02000000000000000000" pitchFamily="2" charset="0"/>
              </a:rPr>
              <a:t>디자인의 </a:t>
            </a:r>
            <a:r>
              <a:rPr lang="en-US" altLang="ko-KR" sz="1400" b="1" dirty="0">
                <a:latin typeface="Roboto" panose="02000000000000000000" pitchFamily="2" charset="0"/>
                <a:cs typeface="Roboto" panose="02000000000000000000" pitchFamily="2" charset="0"/>
              </a:rPr>
              <a:t>3</a:t>
            </a:r>
            <a:r>
              <a:rPr lang="ko-KR" altLang="en-US" sz="1400" b="1" dirty="0">
                <a:latin typeface="Roboto" panose="02000000000000000000" pitchFamily="2" charset="0"/>
                <a:cs typeface="Roboto" panose="02000000000000000000" pitchFamily="2" charset="0"/>
              </a:rPr>
              <a:t>요소</a:t>
            </a:r>
            <a:endParaRPr lang="ko-KR" altLang="en-US" sz="1400" b="1" dirty="0">
              <a:solidFill>
                <a:srgbClr val="FF0000"/>
              </a:solidFill>
              <a:latin typeface="나눔고딕" panose="020D0604000000000000" pitchFamily="50" charset="-127"/>
              <a:cs typeface="Roboto" panose="02000000000000000000" pitchFamily="2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29483" y="2172283"/>
            <a:ext cx="1745352" cy="1690712"/>
            <a:chOff x="930875" y="2252985"/>
            <a:chExt cx="1745352" cy="1690712"/>
          </a:xfrm>
        </p:grpSpPr>
        <p:sp>
          <p:nvSpPr>
            <p:cNvPr id="11" name="내용 개체 틀 2">
              <a:hlinkClick r:id="rId3"/>
            </p:cNvPr>
            <p:cNvSpPr txBox="1">
              <a:spLocks/>
            </p:cNvSpPr>
            <p:nvPr/>
          </p:nvSpPr>
          <p:spPr>
            <a:xfrm>
              <a:off x="1132599" y="3655959"/>
              <a:ext cx="1341904" cy="2877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800" b="1" dirty="0">
                  <a:solidFill>
                    <a:srgbClr val="002060"/>
                  </a:solidFill>
                  <a:latin typeface="나눔고딕" panose="020D0604000000000000" pitchFamily="50" charset="-127"/>
                  <a:cs typeface="Roboto" panose="02000000000000000000" pitchFamily="2" charset="0"/>
                </a:rPr>
                <a:t>깔끔한 폰트</a:t>
              </a:r>
            </a:p>
          </p:txBody>
        </p:sp>
        <p:pic>
          <p:nvPicPr>
            <p:cNvPr id="6146" name="Picture 2" descr="font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875" y="2252985"/>
              <a:ext cx="1745352" cy="1204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/>
          <p:cNvGrpSpPr/>
          <p:nvPr/>
        </p:nvGrpSpPr>
        <p:grpSpPr>
          <a:xfrm>
            <a:off x="5865929" y="2157364"/>
            <a:ext cx="1837742" cy="1705631"/>
            <a:chOff x="5964537" y="2252985"/>
            <a:chExt cx="1837742" cy="1705631"/>
          </a:xfrm>
        </p:grpSpPr>
        <p:sp>
          <p:nvSpPr>
            <p:cNvPr id="12" name="내용 개체 틀 2">
              <a:hlinkClick r:id="rId3"/>
            </p:cNvPr>
            <p:cNvSpPr txBox="1">
              <a:spLocks/>
            </p:cNvSpPr>
            <p:nvPr/>
          </p:nvSpPr>
          <p:spPr>
            <a:xfrm>
              <a:off x="5964537" y="3670878"/>
              <a:ext cx="1837742" cy="2877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800" b="1" dirty="0">
                  <a:solidFill>
                    <a:srgbClr val="002060"/>
                  </a:solidFill>
                  <a:latin typeface="나눔고딕" panose="020D0604000000000000" pitchFamily="50" charset="-127"/>
                  <a:cs typeface="Roboto" panose="02000000000000000000" pitchFamily="2" charset="0"/>
                </a:rPr>
                <a:t>글 </a:t>
              </a:r>
              <a:r>
                <a:rPr lang="en-US" altLang="ko-KR" sz="1800" b="1" dirty="0">
                  <a:solidFill>
                    <a:srgbClr val="002060"/>
                  </a:solidFill>
                  <a:latin typeface="나눔고딕" panose="020D0604000000000000" pitchFamily="50" charset="-127"/>
                  <a:cs typeface="Roboto" panose="02000000000000000000" pitchFamily="2" charset="0"/>
                </a:rPr>
                <a:t>· </a:t>
              </a:r>
              <a:r>
                <a:rPr lang="ko-KR" altLang="en-US" sz="1800" b="1" dirty="0">
                  <a:solidFill>
                    <a:srgbClr val="002060"/>
                  </a:solidFill>
                  <a:latin typeface="나눔고딕" panose="020D0604000000000000" pitchFamily="50" charset="-127"/>
                  <a:cs typeface="Roboto" panose="02000000000000000000" pitchFamily="2" charset="0"/>
                </a:rPr>
                <a:t>그림의 조화</a:t>
              </a: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4537" y="2252985"/>
              <a:ext cx="1837742" cy="1204846"/>
            </a:xfrm>
            <a:prstGeom prst="rect">
              <a:avLst/>
            </a:prstGeom>
            <a:ln w="9525">
              <a:solidFill>
                <a:srgbClr val="9DC3E6"/>
              </a:solidFill>
            </a:ln>
          </p:spPr>
        </p:pic>
      </p:grpSp>
      <p:grpSp>
        <p:nvGrpSpPr>
          <p:cNvPr id="10" name="그룹 9"/>
          <p:cNvGrpSpPr/>
          <p:nvPr/>
        </p:nvGrpSpPr>
        <p:grpSpPr>
          <a:xfrm>
            <a:off x="3409473" y="2172283"/>
            <a:ext cx="1821818" cy="1690712"/>
            <a:chOff x="3409473" y="2252985"/>
            <a:chExt cx="1821818" cy="1690712"/>
          </a:xfrm>
        </p:grpSpPr>
        <p:sp>
          <p:nvSpPr>
            <p:cNvPr id="9" name="내용 개체 틀 2">
              <a:hlinkClick r:id="rId3"/>
            </p:cNvPr>
            <p:cNvSpPr txBox="1">
              <a:spLocks/>
            </p:cNvSpPr>
            <p:nvPr/>
          </p:nvSpPr>
          <p:spPr>
            <a:xfrm>
              <a:off x="3651899" y="3655959"/>
              <a:ext cx="1336968" cy="2877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800" b="1" dirty="0">
                  <a:solidFill>
                    <a:srgbClr val="002060"/>
                  </a:solidFill>
                  <a:latin typeface="나눔고딕" panose="020D0604000000000000" pitchFamily="50" charset="-127"/>
                  <a:cs typeface="Roboto" panose="02000000000000000000" pitchFamily="2" charset="0"/>
                </a:rPr>
                <a:t>간결한 배경</a:t>
              </a: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09473" y="2252985"/>
              <a:ext cx="1821818" cy="1204844"/>
            </a:xfrm>
            <a:prstGeom prst="rect">
              <a:avLst/>
            </a:prstGeom>
            <a:ln>
              <a:solidFill>
                <a:srgbClr val="9DC3E6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48874102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99098" y="2460872"/>
            <a:ext cx="4720015" cy="1083072"/>
          </a:xfrm>
        </p:spPr>
        <p:txBody>
          <a:bodyPr>
            <a:noAutofit/>
          </a:bodyPr>
          <a:lstStyle/>
          <a:p>
            <a:pPr algn="l"/>
            <a:r>
              <a:rPr lang="en-US" altLang="ko-KR" sz="4800" dirty="0">
                <a:solidFill>
                  <a:schemeClr val="bg1"/>
                </a:solidFill>
                <a:latin typeface="Roboto Black" panose="02000000000000000000" pitchFamily="2" charset="0"/>
              </a:rPr>
              <a:t>Purpose</a:t>
            </a:r>
            <a:br>
              <a:rPr lang="en-US" altLang="ko-KR" sz="4800" dirty="0">
                <a:solidFill>
                  <a:schemeClr val="bg1"/>
                </a:solidFill>
                <a:latin typeface="Roboto Black" panose="02000000000000000000" pitchFamily="2" charset="0"/>
              </a:rPr>
            </a:br>
            <a:r>
              <a:rPr lang="en-US" altLang="ko-KR" sz="4800" dirty="0">
                <a:solidFill>
                  <a:schemeClr val="bg1"/>
                </a:solidFill>
                <a:latin typeface="Roboto Black" panose="02000000000000000000" pitchFamily="2" charset="0"/>
              </a:rPr>
              <a:t>of Presentation</a:t>
            </a:r>
            <a:endParaRPr lang="ko-KR" altLang="en-US" sz="4800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65100" y="1116211"/>
            <a:ext cx="9194800" cy="15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15070" y="263822"/>
            <a:ext cx="2784028" cy="44717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r>
              <a:rPr lang="en-US" altLang="ko-KR" sz="239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endParaRPr lang="ko-KR" altLang="en-US" sz="23900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476935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Tips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886396" y="2055283"/>
            <a:ext cx="4867972" cy="1924713"/>
          </a:xfrm>
        </p:spPr>
        <p:txBody>
          <a:bodyPr>
            <a:noAutofit/>
          </a:bodyPr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altLang="ko-KR" sz="4800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Make it</a:t>
            </a:r>
            <a:br>
              <a:rPr lang="en-US" altLang="ko-KR" sz="4800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</a:br>
            <a:r>
              <a:rPr lang="en-US" altLang="ko-KR" sz="7200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Simple</a:t>
            </a:r>
            <a:r>
              <a:rPr lang="en-US" altLang="ko-KR" sz="9600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!</a:t>
            </a:r>
            <a:endParaRPr lang="ko-KR" altLang="en-US" sz="6000" dirty="0">
              <a:solidFill>
                <a:srgbClr val="00B050"/>
              </a:solidFill>
              <a:latin typeface="Roboto Black" panose="02000000000000000000" pitchFamily="2" charset="0"/>
              <a:cs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418714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00247" y="2337533"/>
            <a:ext cx="5640516" cy="2101665"/>
          </a:xfrm>
        </p:spPr>
        <p:txBody>
          <a:bodyPr>
            <a:no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Roboto" panose="02000000000000000000" pitchFamily="2" charset="0"/>
                <a:cs typeface="Roboto" panose="02000000000000000000" pitchFamily="2" charset="0"/>
              </a:rPr>
              <a:t>Practice</a:t>
            </a:r>
            <a:endParaRPr lang="ko-KR" altLang="en-US" sz="11500" b="1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90422" y="476498"/>
            <a:ext cx="2784028" cy="44717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r>
              <a:rPr lang="en-US" altLang="ko-KR" sz="287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endParaRPr lang="ko-KR" altLang="en-US" sz="28700" dirty="0">
              <a:solidFill>
                <a:schemeClr val="bg1"/>
              </a:solidFill>
              <a:latin typeface="Roboto Black" panose="02000000000000000000" pitchFamily="2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10" y="4006922"/>
            <a:ext cx="8640763" cy="180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4179870"/>
            <a:ext cx="8640763" cy="10550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92769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흔한 초심자의 발표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32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367882" y="1920216"/>
            <a:ext cx="1905000" cy="2200681"/>
            <a:chOff x="3367882" y="2065139"/>
            <a:chExt cx="1905000" cy="2200681"/>
          </a:xfrm>
        </p:grpSpPr>
        <p:pic>
          <p:nvPicPr>
            <p:cNvPr id="2050" name="Picture 2" descr="https://d30y9cdsu7xlg0.cloudfront.net/png/211-200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7882" y="2065139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3657639" y="3964306"/>
              <a:ext cx="1325486" cy="30151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800" b="1" dirty="0">
                  <a:solidFill>
                    <a:srgbClr val="C00000"/>
                  </a:solidFill>
                  <a:latin typeface="Roboto" panose="02000000000000000000" pitchFamily="2" charset="0"/>
                  <a:cs typeface="Roboto" panose="02000000000000000000" pitchFamily="2" charset="0"/>
                </a:rPr>
                <a:t>모기 목소리</a:t>
              </a:r>
              <a:endParaRPr lang="ko-KR" altLang="en-US" sz="1800" b="1" dirty="0">
                <a:solidFill>
                  <a:srgbClr val="C00000"/>
                </a:solidFill>
                <a:latin typeface="나눔고딕" panose="020D0604000000000000" pitchFamily="50" charset="-127"/>
                <a:cs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758192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33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010929" y="1719454"/>
            <a:ext cx="2618906" cy="2401443"/>
            <a:chOff x="3010929" y="1871854"/>
            <a:chExt cx="2618906" cy="2401443"/>
          </a:xfrm>
        </p:grpSpPr>
        <p:sp>
          <p:nvSpPr>
            <p:cNvPr id="7" name="내용 개체 틀 2"/>
            <p:cNvSpPr txBox="1">
              <a:spLocks/>
            </p:cNvSpPr>
            <p:nvPr/>
          </p:nvSpPr>
          <p:spPr>
            <a:xfrm>
              <a:off x="3265530" y="3951751"/>
              <a:ext cx="2109704" cy="3215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800" b="1" dirty="0">
                  <a:solidFill>
                    <a:srgbClr val="C00000"/>
                  </a:solidFill>
                  <a:latin typeface="Roboto" panose="02000000000000000000" pitchFamily="2" charset="0"/>
                  <a:cs typeface="Roboto" panose="02000000000000000000" pitchFamily="2" charset="0"/>
                </a:rPr>
                <a:t>내 머릿속의 지우개</a:t>
              </a:r>
              <a:endParaRPr lang="ko-KR" altLang="en-US" sz="1800" b="1" dirty="0">
                <a:solidFill>
                  <a:srgbClr val="C00000"/>
                </a:solidFill>
                <a:latin typeface="나눔고딕" panose="020D0604000000000000" pitchFamily="50" charset="-127"/>
                <a:cs typeface="Roboto" panose="02000000000000000000" pitchFamily="2" charset="0"/>
              </a:endParaRPr>
            </a:p>
          </p:txBody>
        </p:sp>
        <p:pic>
          <p:nvPicPr>
            <p:cNvPr id="4100" name="Picture 4" descr="지우개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0929" y="1871854"/>
              <a:ext cx="2618906" cy="200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594053" y="273844"/>
            <a:ext cx="7452658" cy="994172"/>
          </a:xfrm>
        </p:spPr>
        <p:txBody>
          <a:bodyPr/>
          <a:lstStyle/>
          <a:p>
            <a:r>
              <a:rPr lang="ko-KR" altLang="en-US" dirty="0"/>
              <a:t>흔한 초심자의 발표</a:t>
            </a:r>
          </a:p>
        </p:txBody>
      </p:sp>
    </p:spTree>
    <p:extLst>
      <p:ext uri="{BB962C8B-B14F-4D97-AF65-F5344CB8AC3E}">
        <p14:creationId xmlns:p14="http://schemas.microsoft.com/office/powerpoint/2010/main" val="114266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34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538225" y="1733442"/>
            <a:ext cx="3564314" cy="2380420"/>
            <a:chOff x="2538225" y="1599405"/>
            <a:chExt cx="3564314" cy="2380420"/>
          </a:xfrm>
        </p:grpSpPr>
        <p:pic>
          <p:nvPicPr>
            <p:cNvPr id="3074" name="Picture 2" descr="어버버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8225" y="1599405"/>
              <a:ext cx="3564314" cy="2003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내용 개체 틀 2"/>
            <p:cNvSpPr txBox="1">
              <a:spLocks/>
            </p:cNvSpPr>
            <p:nvPr/>
          </p:nvSpPr>
          <p:spPr>
            <a:xfrm>
              <a:off x="2942318" y="3671481"/>
              <a:ext cx="2678194" cy="30834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800" b="1" dirty="0">
                  <a:solidFill>
                    <a:srgbClr val="C00000"/>
                  </a:solidFill>
                  <a:latin typeface="나눔고딕" panose="020D0604000000000000" pitchFamily="50" charset="-127"/>
                  <a:cs typeface="Roboto" panose="02000000000000000000" pitchFamily="2" charset="0"/>
                </a:rPr>
                <a:t>어</a:t>
              </a:r>
              <a:r>
                <a:rPr lang="en-US" altLang="ko-KR" sz="1800" b="1" dirty="0">
                  <a:solidFill>
                    <a:srgbClr val="C00000"/>
                  </a:solidFill>
                  <a:latin typeface="나눔고딕" panose="020D0604000000000000" pitchFamily="50" charset="-127"/>
                  <a:cs typeface="Roboto" panose="02000000000000000000" pitchFamily="2" charset="0"/>
                </a:rPr>
                <a:t>.. </a:t>
              </a:r>
              <a:r>
                <a:rPr lang="ko-KR" altLang="en-US" sz="1800" b="1" dirty="0">
                  <a:solidFill>
                    <a:srgbClr val="C00000"/>
                  </a:solidFill>
                  <a:latin typeface="나눔고딕" panose="020D0604000000000000" pitchFamily="50" charset="-127"/>
                  <a:cs typeface="Roboto" panose="02000000000000000000" pitchFamily="2" charset="0"/>
                </a:rPr>
                <a:t>그게</a:t>
              </a:r>
              <a:r>
                <a:rPr lang="en-US" altLang="ko-KR" sz="1800" b="1" dirty="0">
                  <a:solidFill>
                    <a:srgbClr val="C00000"/>
                  </a:solidFill>
                  <a:latin typeface="나눔고딕" panose="020D0604000000000000" pitchFamily="50" charset="-127"/>
                  <a:cs typeface="Roboto" panose="02000000000000000000" pitchFamily="2" charset="0"/>
                </a:rPr>
                <a:t>.. </a:t>
              </a:r>
              <a:r>
                <a:rPr lang="ko-KR" altLang="en-US" sz="1800" b="1" dirty="0">
                  <a:solidFill>
                    <a:srgbClr val="C00000"/>
                  </a:solidFill>
                  <a:latin typeface="나눔고딕" panose="020D0604000000000000" pitchFamily="50" charset="-127"/>
                  <a:cs typeface="Roboto" panose="02000000000000000000" pitchFamily="2" charset="0"/>
                </a:rPr>
                <a:t>저</a:t>
              </a:r>
              <a:r>
                <a:rPr lang="en-US" altLang="ko-KR" sz="1800" b="1" dirty="0">
                  <a:solidFill>
                    <a:srgbClr val="C00000"/>
                  </a:solidFill>
                  <a:latin typeface="나눔고딕" panose="020D0604000000000000" pitchFamily="50" charset="-127"/>
                  <a:cs typeface="Roboto" panose="02000000000000000000" pitchFamily="2" charset="0"/>
                </a:rPr>
                <a:t>... </a:t>
              </a:r>
              <a:r>
                <a:rPr lang="ko-KR" altLang="en-US" sz="1800" b="1" dirty="0">
                  <a:solidFill>
                    <a:srgbClr val="C00000"/>
                  </a:solidFill>
                  <a:latin typeface="나눔고딕" panose="020D0604000000000000" pitchFamily="50" charset="-127"/>
                  <a:cs typeface="Roboto" panose="02000000000000000000" pitchFamily="2" charset="0"/>
                </a:rPr>
                <a:t>그래서요</a:t>
              </a:r>
              <a:r>
                <a:rPr lang="en-US" altLang="ko-KR" sz="1800" b="1" dirty="0">
                  <a:solidFill>
                    <a:srgbClr val="C00000"/>
                  </a:solidFill>
                  <a:latin typeface="나눔고딕" panose="020D0604000000000000" pitchFamily="50" charset="-127"/>
                  <a:cs typeface="Roboto" panose="02000000000000000000" pitchFamily="2" charset="0"/>
                </a:rPr>
                <a:t>..</a:t>
              </a:r>
              <a:endParaRPr lang="ko-KR" altLang="en-US" sz="1800" b="1" dirty="0">
                <a:solidFill>
                  <a:srgbClr val="C00000"/>
                </a:solidFill>
                <a:latin typeface="나눔고딕" panose="020D0604000000000000" pitchFamily="50" charset="-127"/>
                <a:cs typeface="Roboto" panose="02000000000000000000" pitchFamily="2" charset="0"/>
              </a:endParaRPr>
            </a:p>
          </p:txBody>
        </p:sp>
      </p:grp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94053" y="273844"/>
            <a:ext cx="7452658" cy="994172"/>
          </a:xfrm>
        </p:spPr>
        <p:txBody>
          <a:bodyPr/>
          <a:lstStyle/>
          <a:p>
            <a:r>
              <a:rPr lang="ko-KR" altLang="en-US" dirty="0"/>
              <a:t>흔한 초심자의 발표</a:t>
            </a:r>
          </a:p>
        </p:txBody>
      </p:sp>
    </p:spTree>
    <p:extLst>
      <p:ext uri="{BB962C8B-B14F-4D97-AF65-F5344CB8AC3E}">
        <p14:creationId xmlns:p14="http://schemas.microsoft.com/office/powerpoint/2010/main" val="189774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3369517" y="3815200"/>
            <a:ext cx="1901730" cy="2898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b="1" dirty="0">
                <a:solidFill>
                  <a:srgbClr val="C00000"/>
                </a:solidFill>
                <a:latin typeface="나눔고딕" panose="020D0604000000000000" pitchFamily="50" charset="-127"/>
                <a:cs typeface="Roboto" panose="02000000000000000000" pitchFamily="2" charset="0"/>
              </a:rPr>
              <a:t>Look My Back!</a:t>
            </a:r>
            <a:endParaRPr lang="ko-KR" altLang="en-US" sz="1800" b="1" dirty="0">
              <a:solidFill>
                <a:srgbClr val="C00000"/>
              </a:solidFill>
              <a:latin typeface="나눔고딕" panose="020D0604000000000000" pitchFamily="50" charset="-127"/>
              <a:cs typeface="Roboto" panose="02000000000000000000" pitchFamily="2" charset="0"/>
            </a:endParaRP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594053" y="273844"/>
            <a:ext cx="7452658" cy="994172"/>
          </a:xfrm>
        </p:spPr>
        <p:txBody>
          <a:bodyPr/>
          <a:lstStyle/>
          <a:p>
            <a:r>
              <a:rPr lang="ko-KR" altLang="en-US" dirty="0"/>
              <a:t>흔한 초심자의 발표</a:t>
            </a:r>
          </a:p>
        </p:txBody>
      </p:sp>
      <p:pic>
        <p:nvPicPr>
          <p:cNvPr id="8194" name="Picture 2" descr="발표 서있는 자세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91" y="1643700"/>
            <a:ext cx="3293782" cy="206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96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 연습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36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976403" y="2215620"/>
            <a:ext cx="4687958" cy="1604038"/>
            <a:chOff x="1976403" y="2041351"/>
            <a:chExt cx="4687958" cy="1604038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1976403" y="2041351"/>
              <a:ext cx="4687958" cy="89722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200" b="1" dirty="0">
                  <a:latin typeface="나눔고딕" panose="020D0604000000000000" pitchFamily="50" charset="-127"/>
                  <a:cs typeface="Roboto" panose="02000000000000000000" pitchFamily="2" charset="0"/>
                </a:rPr>
                <a:t>연습</a:t>
              </a:r>
              <a:r>
                <a:rPr lang="en-US" altLang="ko-KR" sz="1200" b="1" dirty="0">
                  <a:latin typeface="나눔고딕" panose="020D0604000000000000" pitchFamily="50" charset="-127"/>
                  <a:cs typeface="Roboto" panose="02000000000000000000" pitchFamily="2" charset="0"/>
                </a:rPr>
                <a:t>.. </a:t>
              </a:r>
              <a:r>
                <a:rPr lang="ko-KR" altLang="en-US" sz="1800" b="1" dirty="0">
                  <a:latin typeface="나눔고딕" panose="020D0604000000000000" pitchFamily="50" charset="-127"/>
                  <a:cs typeface="Roboto" panose="02000000000000000000" pitchFamily="2" charset="0"/>
                </a:rPr>
                <a:t>연습</a:t>
              </a:r>
              <a:r>
                <a:rPr lang="en-US" altLang="ko-KR" sz="1800" b="1" dirty="0">
                  <a:latin typeface="나눔고딕" panose="020D0604000000000000" pitchFamily="50" charset="-127"/>
                  <a:cs typeface="Roboto" panose="02000000000000000000" pitchFamily="2" charset="0"/>
                </a:rPr>
                <a:t>.</a:t>
              </a:r>
              <a:r>
                <a:rPr lang="en-US" altLang="ko-KR" sz="1400" b="1" dirty="0">
                  <a:latin typeface="나눔고딕" panose="020D0604000000000000" pitchFamily="50" charset="-127"/>
                  <a:cs typeface="Roboto" panose="02000000000000000000" pitchFamily="2" charset="0"/>
                </a:rPr>
                <a:t> </a:t>
              </a:r>
              <a:r>
                <a:rPr lang="ko-KR" altLang="en-US" sz="2400" b="1" dirty="0">
                  <a:latin typeface="나눔고딕" panose="020D0604000000000000" pitchFamily="50" charset="-127"/>
                  <a:cs typeface="Roboto" panose="02000000000000000000" pitchFamily="2" charset="0"/>
                </a:rPr>
                <a:t>연습</a:t>
              </a:r>
              <a:r>
                <a:rPr lang="en-US" altLang="ko-KR" sz="2400" b="1" dirty="0">
                  <a:latin typeface="나눔고딕" panose="020D0604000000000000" pitchFamily="50" charset="-127"/>
                  <a:cs typeface="Roboto" panose="02000000000000000000" pitchFamily="2" charset="0"/>
                </a:rPr>
                <a:t>!</a:t>
              </a:r>
              <a:r>
                <a:rPr lang="ko-KR" altLang="en-US" sz="3600" b="1" dirty="0">
                  <a:latin typeface="나눔고딕" panose="020D0604000000000000" pitchFamily="50" charset="-127"/>
                  <a:cs typeface="Roboto" panose="02000000000000000000" pitchFamily="2" charset="0"/>
                </a:rPr>
                <a:t>연습</a:t>
              </a:r>
              <a:r>
                <a:rPr lang="en-US" altLang="ko-KR" sz="3600" b="1" dirty="0">
                  <a:latin typeface="나눔고딕" panose="020D0604000000000000" pitchFamily="50" charset="-127"/>
                  <a:cs typeface="Roboto" panose="02000000000000000000" pitchFamily="2" charset="0"/>
                </a:rPr>
                <a:t>!</a:t>
              </a:r>
              <a:r>
                <a:rPr lang="ko-KR" altLang="en-US" sz="6600" b="1" dirty="0">
                  <a:latin typeface="나눔고딕" panose="020D0604000000000000" pitchFamily="50" charset="-127"/>
                  <a:cs typeface="Roboto" panose="02000000000000000000" pitchFamily="2" charset="0"/>
                </a:rPr>
                <a:t>연습</a:t>
              </a:r>
              <a:r>
                <a:rPr lang="en-US" altLang="ko-KR" sz="6600" b="1" dirty="0">
                  <a:latin typeface="나눔고딕" panose="020D0604000000000000" pitchFamily="50" charset="-127"/>
                  <a:cs typeface="Roboto" panose="02000000000000000000" pitchFamily="2" charset="0"/>
                </a:rPr>
                <a:t>!</a:t>
              </a:r>
              <a:endParaRPr lang="ko-KR" altLang="en-US" sz="2400" b="1" dirty="0">
                <a:latin typeface="나눔고딕" panose="020D0604000000000000" pitchFamily="50" charset="-127"/>
                <a:cs typeface="Roboto" panose="02000000000000000000" pitchFamily="2" charset="0"/>
              </a:endParaRPr>
            </a:p>
          </p:txBody>
        </p:sp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1976403" y="3355542"/>
              <a:ext cx="4687958" cy="28984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800" b="1" dirty="0">
                  <a:solidFill>
                    <a:schemeClr val="accent1">
                      <a:lumMod val="50000"/>
                    </a:schemeClr>
                  </a:solidFill>
                  <a:latin typeface="Roboto" panose="02000000000000000000" pitchFamily="2" charset="0"/>
                  <a:cs typeface="Roboto" panose="02000000000000000000" pitchFamily="2" charset="0"/>
                </a:rPr>
                <a:t>연습만이 발표를 더욱 완벽하게 만들어준다</a:t>
              </a:r>
              <a:r>
                <a:rPr lang="en-US" altLang="ko-KR" sz="1800" b="1" dirty="0">
                  <a:solidFill>
                    <a:schemeClr val="accent1">
                      <a:lumMod val="50000"/>
                    </a:schemeClr>
                  </a:solidFill>
                  <a:latin typeface="Roboto" panose="02000000000000000000" pitchFamily="2" charset="0"/>
                  <a:cs typeface="Roboto" panose="02000000000000000000" pitchFamily="2" charset="0"/>
                </a:rPr>
                <a:t>.</a:t>
              </a:r>
              <a:endPara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cs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3323124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 연습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1976403" y="3772850"/>
            <a:ext cx="4687958" cy="2898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cs typeface="Roboto" panose="02000000000000000000" pitchFamily="2" charset="0"/>
              </a:rPr>
              <a:t>캠코더를 활용하라</a:t>
            </a: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ko-KR" altLang="en-US" sz="1800" b="1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cs typeface="Roboto" panose="02000000000000000000" pitchFamily="2" charset="0"/>
            </a:endParaRPr>
          </a:p>
        </p:txBody>
      </p:sp>
      <p:pic>
        <p:nvPicPr>
          <p:cNvPr id="1026" name="Picture 2" descr="https://d30y9cdsu7xlg0.cloudfront.net/png/127982-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882" y="164039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 연습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38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886396" y="1783379"/>
            <a:ext cx="4867972" cy="2520397"/>
            <a:chOff x="1886396" y="1665503"/>
            <a:chExt cx="4867972" cy="2520397"/>
          </a:xfrm>
        </p:grpSpPr>
        <p:sp>
          <p:nvSpPr>
            <p:cNvPr id="8" name="내용 개체 틀 2"/>
            <p:cNvSpPr txBox="1">
              <a:spLocks/>
            </p:cNvSpPr>
            <p:nvPr/>
          </p:nvSpPr>
          <p:spPr>
            <a:xfrm>
              <a:off x="1886396" y="3784006"/>
              <a:ext cx="4867972" cy="40189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800" b="1" dirty="0">
                  <a:solidFill>
                    <a:schemeClr val="accent1">
                      <a:lumMod val="50000"/>
                    </a:schemeClr>
                  </a:solidFill>
                  <a:latin typeface="나눔고딕" panose="020D0604000000000000" pitchFamily="50" charset="-127"/>
                  <a:cs typeface="Roboto" panose="02000000000000000000" pitchFamily="2" charset="0"/>
                </a:rPr>
                <a:t>대본을 반드시 머리 속에 숙지하도록 노력하라</a:t>
              </a:r>
              <a:r>
                <a:rPr lang="en-US" altLang="ko-KR" sz="1800" b="1" dirty="0">
                  <a:solidFill>
                    <a:schemeClr val="accent1">
                      <a:lumMod val="50000"/>
                    </a:schemeClr>
                  </a:solidFill>
                  <a:latin typeface="나눔고딕" panose="020D0604000000000000" pitchFamily="50" charset="-127"/>
                  <a:cs typeface="Roboto" panose="02000000000000000000" pitchFamily="2" charset="0"/>
                </a:rPr>
                <a:t>.</a:t>
              </a:r>
              <a:endPara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cs typeface="Roboto" panose="02000000000000000000" pitchFamily="2" charset="0"/>
              </a:endParaRPr>
            </a:p>
          </p:txBody>
        </p:sp>
        <p:pic>
          <p:nvPicPr>
            <p:cNvPr id="2050" name="Picture 2" descr="노트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5320" y="1665503"/>
              <a:ext cx="1810124" cy="1709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&quot;없음&quot; 기호 4"/>
          <p:cNvSpPr/>
          <p:nvPr/>
        </p:nvSpPr>
        <p:spPr>
          <a:xfrm>
            <a:off x="3658194" y="1975972"/>
            <a:ext cx="1324376" cy="1324376"/>
          </a:xfrm>
          <a:prstGeom prst="noSmoking">
            <a:avLst>
              <a:gd name="adj" fmla="val 328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50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 연습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39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178241" y="1910000"/>
            <a:ext cx="4284282" cy="2215279"/>
            <a:chOff x="2330641" y="2117500"/>
            <a:chExt cx="4284282" cy="2215279"/>
          </a:xfrm>
        </p:grpSpPr>
        <p:sp>
          <p:nvSpPr>
            <p:cNvPr id="8" name="내용 개체 틀 2"/>
            <p:cNvSpPr txBox="1">
              <a:spLocks/>
            </p:cNvSpPr>
            <p:nvPr/>
          </p:nvSpPr>
          <p:spPr>
            <a:xfrm>
              <a:off x="2330641" y="4042932"/>
              <a:ext cx="4284282" cy="28984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800" b="1" dirty="0">
                  <a:solidFill>
                    <a:schemeClr val="accent1">
                      <a:lumMod val="50000"/>
                    </a:schemeClr>
                  </a:solidFill>
                  <a:latin typeface="나눔고딕" panose="020D0604000000000000" pitchFamily="50" charset="-127"/>
                  <a:cs typeface="Roboto" panose="02000000000000000000" pitchFamily="2" charset="0"/>
                </a:rPr>
                <a:t>굳어 있지 않도록 주의하라</a:t>
              </a:r>
              <a:r>
                <a:rPr lang="en-US" altLang="ko-KR" sz="1800" b="1" dirty="0">
                  <a:solidFill>
                    <a:schemeClr val="accent1">
                      <a:lumMod val="50000"/>
                    </a:schemeClr>
                  </a:solidFill>
                  <a:latin typeface="나눔고딕" panose="020D0604000000000000" pitchFamily="50" charset="-127"/>
                  <a:cs typeface="Roboto" panose="02000000000000000000" pitchFamily="2" charset="0"/>
                </a:rPr>
                <a:t>.</a:t>
              </a:r>
              <a:endPara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cs typeface="Roboto" panose="02000000000000000000" pitchFamily="2" charset="0"/>
              </a:endParaRPr>
            </a:p>
          </p:txBody>
        </p:sp>
        <p:pic>
          <p:nvPicPr>
            <p:cNvPr id="6150" name="Picture 6" descr="제스쳐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0641" y="2117500"/>
              <a:ext cx="4284282" cy="1636176"/>
            </a:xfrm>
            <a:prstGeom prst="rect">
              <a:avLst/>
            </a:prstGeom>
            <a:noFill/>
            <a:ln>
              <a:solidFill>
                <a:srgbClr val="9DC3E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319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발표의 목적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077726" y="1815821"/>
            <a:ext cx="2485311" cy="8012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r>
              <a:rPr lang="ko-KR" altLang="en-US" sz="4800" dirty="0"/>
              <a:t>정보전달</a:t>
            </a:r>
          </a:p>
        </p:txBody>
      </p:sp>
    </p:spTree>
    <p:extLst>
      <p:ext uri="{BB962C8B-B14F-4D97-AF65-F5344CB8AC3E}">
        <p14:creationId xmlns:p14="http://schemas.microsoft.com/office/powerpoint/2010/main" val="368979965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 실전 </a:t>
            </a:r>
            <a:r>
              <a:rPr lang="en-US" altLang="ko-KR" dirty="0"/>
              <a:t>Tips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40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52340" y="1854667"/>
            <a:ext cx="3336084" cy="2197380"/>
            <a:chOff x="2652340" y="1738651"/>
            <a:chExt cx="3336084" cy="219738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2652340" y="3613385"/>
              <a:ext cx="3336084" cy="3226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62009" indent="-162009" algn="l" defTabSz="648035" rtl="0" eaLnBrk="1" latinLnBrk="1" hangingPunct="1">
                <a:lnSpc>
                  <a:spcPct val="90000"/>
                </a:lnSpc>
                <a:spcBef>
                  <a:spcPts val="709"/>
                </a:spcBef>
                <a:buFont typeface="Arial" panose="020B0604020202020204" pitchFamily="34" charset="0"/>
                <a:buChar char="•"/>
                <a:defRPr sz="1984" kern="1200" baseline="0">
                  <a:solidFill>
                    <a:schemeClr val="tx1"/>
                  </a:solidFill>
                  <a:latin typeface="+mn-lt"/>
                  <a:ea typeface="나눔고딕" panose="020D0604000000000000" pitchFamily="50" charset="-127"/>
                  <a:cs typeface="Roboto Light" panose="02000000000000000000" pitchFamily="2" charset="0"/>
                </a:defRPr>
              </a:lvl1pPr>
              <a:lvl2pPr marL="486026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7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44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4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3406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58079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2097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06115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0132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54150" indent="-162009" algn="l" defTabSz="648035" rtl="0" eaLnBrk="1" latinLnBrk="1" hangingPunct="1">
                <a:lnSpc>
                  <a:spcPct val="90000"/>
                </a:lnSpc>
                <a:spcBef>
                  <a:spcPts val="354"/>
                </a:spcBef>
                <a:buFont typeface="Arial" panose="020B0604020202020204" pitchFamily="34" charset="0"/>
                <a:buChar char="•"/>
                <a:defRPr sz="12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800" b="1" dirty="0">
                  <a:solidFill>
                    <a:schemeClr val="accent1">
                      <a:lumMod val="50000"/>
                    </a:schemeClr>
                  </a:solidFill>
                  <a:latin typeface="나눔고딕" panose="020D0604000000000000" pitchFamily="50" charset="-127"/>
                  <a:cs typeface="Roboto" panose="02000000000000000000" pitchFamily="2" charset="0"/>
                </a:rPr>
                <a:t>생수 한병은 발표에 여유를 준다</a:t>
              </a:r>
              <a:r>
                <a:rPr lang="en-US" altLang="ko-KR" sz="1800" b="1" dirty="0">
                  <a:solidFill>
                    <a:schemeClr val="accent1">
                      <a:lumMod val="50000"/>
                    </a:schemeClr>
                  </a:solidFill>
                  <a:latin typeface="나눔고딕" panose="020D0604000000000000" pitchFamily="50" charset="-127"/>
                  <a:cs typeface="Roboto" panose="02000000000000000000" pitchFamily="2" charset="0"/>
                </a:rPr>
                <a:t>.</a:t>
              </a:r>
              <a:endPara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cs typeface="Roboto" panose="02000000000000000000" pitchFamily="2" charset="0"/>
              </a:endParaRPr>
            </a:p>
          </p:txBody>
        </p:sp>
        <p:pic>
          <p:nvPicPr>
            <p:cNvPr id="5122" name="Picture 2" descr="갈증에 대한 이미지 검색결과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50"/>
            <a:stretch/>
          </p:blipFill>
          <p:spPr bwMode="auto">
            <a:xfrm>
              <a:off x="2891632" y="1738651"/>
              <a:ext cx="2857500" cy="1645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87972964"/>
      </p:ext>
    </p:extLst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 실전 </a:t>
            </a:r>
            <a:r>
              <a:rPr lang="en-US" altLang="ko-KR" dirty="0"/>
              <a:t>Tips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1776668" y="3729401"/>
            <a:ext cx="5087428" cy="3226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cs typeface="Roboto" panose="02000000000000000000" pitchFamily="2" charset="0"/>
              </a:rPr>
              <a:t>노트북에 있는 화면이 청중들이 보고있는 화면이다</a:t>
            </a:r>
            <a:r>
              <a:rPr lang="en-US" altLang="ko-KR" sz="1800" b="1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cs typeface="Roboto" panose="02000000000000000000" pitchFamily="2" charset="0"/>
              </a:rPr>
              <a:t>.</a:t>
            </a:r>
            <a:endParaRPr lang="ko-KR" altLang="en-US" sz="1800" b="1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cs typeface="Roboto" panose="02000000000000000000" pitchFamily="2" charset="0"/>
            </a:endParaRPr>
          </a:p>
        </p:txBody>
      </p:sp>
      <p:pic>
        <p:nvPicPr>
          <p:cNvPr id="3074" name="Picture 2" descr="https://d30y9cdsu7xlg0.cloudfront.net/png/143269-20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5" r="2070" b="14430"/>
          <a:stretch/>
        </p:blipFill>
        <p:spPr bwMode="auto">
          <a:xfrm>
            <a:off x="3166556" y="1703031"/>
            <a:ext cx="2307652" cy="180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6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 실전 </a:t>
            </a:r>
            <a:r>
              <a:rPr lang="en-US" altLang="ko-KR" dirty="0"/>
              <a:t>Tips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1776668" y="3634834"/>
            <a:ext cx="5087428" cy="3226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b="1" dirty="0">
                <a:solidFill>
                  <a:srgbClr val="C00000"/>
                </a:solidFill>
                <a:latin typeface="나눔고딕" panose="020D0604000000000000" pitchFamily="50" charset="-127"/>
                <a:cs typeface="Roboto" panose="02000000000000000000" pitchFamily="2" charset="0"/>
              </a:rPr>
              <a:t>준비된 대본은 발표를 </a:t>
            </a:r>
            <a:r>
              <a:rPr lang="ko-KR" altLang="en-US" sz="2400" b="1" dirty="0" err="1">
                <a:solidFill>
                  <a:srgbClr val="C00000"/>
                </a:solidFill>
                <a:latin typeface="나눔고딕" panose="020D0604000000000000" pitchFamily="50" charset="-127"/>
                <a:cs typeface="Roboto" panose="02000000000000000000" pitchFamily="2" charset="0"/>
              </a:rPr>
              <a:t>경직</a:t>
            </a:r>
            <a:r>
              <a:rPr lang="ko-KR" altLang="en-US" sz="1800" b="1" dirty="0" err="1">
                <a:solidFill>
                  <a:srgbClr val="C00000"/>
                </a:solidFill>
                <a:latin typeface="나눔고딕" panose="020D0604000000000000" pitchFamily="50" charset="-127"/>
                <a:cs typeface="Roboto" panose="02000000000000000000" pitchFamily="2" charset="0"/>
              </a:rPr>
              <a:t>시킨다</a:t>
            </a:r>
            <a:r>
              <a:rPr lang="en-US" altLang="ko-KR" sz="1800" b="1" dirty="0">
                <a:solidFill>
                  <a:srgbClr val="C00000"/>
                </a:solidFill>
                <a:latin typeface="나눔고딕" panose="020D0604000000000000" pitchFamily="50" charset="-127"/>
                <a:cs typeface="Roboto" panose="02000000000000000000" pitchFamily="2" charset="0"/>
              </a:rPr>
              <a:t>.</a:t>
            </a:r>
            <a:endParaRPr lang="ko-KR" altLang="en-US" sz="1800" b="1" dirty="0">
              <a:solidFill>
                <a:srgbClr val="C00000"/>
              </a:solidFill>
              <a:latin typeface="나눔고딕" panose="020D0604000000000000" pitchFamily="50" charset="-127"/>
              <a:cs typeface="Roboto" panose="02000000000000000000" pitchFamily="2" charset="0"/>
            </a:endParaRPr>
          </a:p>
        </p:txBody>
      </p:sp>
      <p:pic>
        <p:nvPicPr>
          <p:cNvPr id="5124" name="Picture 4" descr="발표대본 읽기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" t="3759" r="2545" b="3696"/>
          <a:stretch/>
        </p:blipFill>
        <p:spPr bwMode="auto">
          <a:xfrm>
            <a:off x="2877312" y="1593302"/>
            <a:ext cx="2889504" cy="1877569"/>
          </a:xfrm>
          <a:prstGeom prst="rect">
            <a:avLst/>
          </a:prstGeom>
          <a:noFill/>
          <a:ln>
            <a:solidFill>
              <a:srgbClr val="9DC3E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18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640763" cy="51435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42944" y="4001231"/>
            <a:ext cx="4779521" cy="766572"/>
          </a:xfrm>
        </p:spPr>
        <p:txBody>
          <a:bodyPr>
            <a:no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발표자도구를 활용하라</a:t>
            </a:r>
            <a:r>
              <a:rPr lang="en-US" altLang="ko-KR" dirty="0">
                <a:solidFill>
                  <a:srgbClr val="FFFF00"/>
                </a:solidFill>
              </a:rPr>
              <a:t>.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14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 실전 </a:t>
            </a:r>
            <a:r>
              <a:rPr lang="en-US" altLang="ko-KR" dirty="0"/>
              <a:t>Tips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3642044" y="3715510"/>
            <a:ext cx="1356676" cy="372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2009" indent="-162009" algn="l" defTabSz="648035" rtl="0" eaLnBrk="1" latinLnBrk="1" hangingPunct="1">
              <a:lnSpc>
                <a:spcPct val="90000"/>
              </a:lnSpc>
              <a:spcBef>
                <a:spcPts val="709"/>
              </a:spcBef>
              <a:buFont typeface="Arial" panose="020B0604020202020204" pitchFamily="34" charset="0"/>
              <a:buChar char="•"/>
              <a:defRPr sz="1984" kern="1200" baseline="0">
                <a:solidFill>
                  <a:schemeClr val="tx1"/>
                </a:solidFill>
                <a:latin typeface="+mn-lt"/>
                <a:ea typeface="나눔고딕" panose="020D0604000000000000" pitchFamily="50" charset="-127"/>
                <a:cs typeface="Roboto Light" panose="02000000000000000000" pitchFamily="2" charset="0"/>
              </a:defRPr>
            </a:lvl1pPr>
            <a:lvl2pPr marL="486026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44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6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8079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097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6115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0132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4150" indent="-162009" algn="l" defTabSz="648035" rtl="0" eaLnBrk="1" latinLnBrk="1" hangingPunct="1">
              <a:lnSpc>
                <a:spcPct val="90000"/>
              </a:lnSpc>
              <a:spcBef>
                <a:spcPts val="354"/>
              </a:spcBef>
              <a:buFont typeface="Arial" panose="020B0604020202020204" pitchFamily="34" charset="0"/>
              <a:buChar char="•"/>
              <a:defRPr sz="1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cs typeface="Roboto" panose="02000000000000000000" pitchFamily="2" charset="0"/>
              </a:rPr>
              <a:t>진정해라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cs typeface="Roboto" panose="02000000000000000000" pitchFamily="2" charset="0"/>
              </a:rPr>
              <a:t>.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cs typeface="Roboto" panose="02000000000000000000" pitchFamily="2" charset="0"/>
            </a:endParaRPr>
          </a:p>
        </p:txBody>
      </p:sp>
      <p:pic>
        <p:nvPicPr>
          <p:cNvPr id="4098" name="Picture 2" descr="relax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292" y="1793907"/>
            <a:ext cx="2722180" cy="1724946"/>
          </a:xfrm>
          <a:prstGeom prst="rect">
            <a:avLst/>
          </a:prstGeom>
          <a:noFill/>
          <a:ln>
            <a:solidFill>
              <a:srgbClr val="9DC3E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44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67796" y="3560802"/>
            <a:ext cx="4772967" cy="1284281"/>
          </a:xfrm>
        </p:spPr>
        <p:txBody>
          <a:bodyPr>
            <a:norm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Roboto Black" panose="02000000000000000000" pitchFamily="2" charset="0"/>
                <a:cs typeface="Roboto Black" panose="02000000000000000000" pitchFamily="2" charset="0"/>
              </a:rPr>
              <a:t>Q</a:t>
            </a:r>
            <a:r>
              <a:rPr lang="en-US" altLang="ko-KR" sz="6600" dirty="0">
                <a:solidFill>
                  <a:schemeClr val="bg1"/>
                </a:solidFill>
                <a:latin typeface="Roboto Black" panose="02000000000000000000" pitchFamily="2" charset="0"/>
                <a:cs typeface="Roboto Black" panose="02000000000000000000" pitchFamily="2" charset="0"/>
              </a:rPr>
              <a:t>uestions?</a:t>
            </a:r>
            <a:endParaRPr lang="ko-KR" altLang="en-US" sz="4400" dirty="0">
              <a:solidFill>
                <a:schemeClr val="bg1"/>
              </a:solidFill>
              <a:latin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16345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67796" y="3560802"/>
            <a:ext cx="4772967" cy="1284281"/>
          </a:xfrm>
        </p:spPr>
        <p:txBody>
          <a:bodyPr>
            <a:norm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Roboto Black" panose="02000000000000000000" pitchFamily="2" charset="0"/>
                <a:cs typeface="Roboto Black" panose="02000000000000000000" pitchFamily="2" charset="0"/>
              </a:rPr>
              <a:t>Thank U!</a:t>
            </a:r>
            <a:endParaRPr lang="ko-KR" altLang="en-US" sz="4400" dirty="0">
              <a:solidFill>
                <a:schemeClr val="bg1"/>
              </a:solidFill>
              <a:latin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8096" y="3474839"/>
            <a:ext cx="5562004" cy="1083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52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Black" panose="02000000000000000000" pitchFamily="2" charset="0"/>
              </a:defRPr>
            </a:lvl1pPr>
          </a:lstStyle>
          <a:p>
            <a:pPr algn="l"/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094912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발표의 목적 </a:t>
            </a:r>
            <a:r>
              <a:rPr lang="en-US" altLang="ko-KR" dirty="0"/>
              <a:t>in </a:t>
            </a:r>
            <a:r>
              <a:rPr lang="ko-KR" altLang="en-US" dirty="0"/>
              <a:t>학교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077726" y="1815821"/>
            <a:ext cx="2485311" cy="8012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r>
              <a:rPr lang="ko-KR" altLang="en-US" sz="4800" dirty="0"/>
              <a:t>정보전달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77725" y="2485066"/>
            <a:ext cx="2485311" cy="8012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pPr algn="ctr"/>
            <a:r>
              <a:rPr lang="en-US" altLang="ko-KR" sz="4800" dirty="0"/>
              <a:t>+</a:t>
            </a:r>
            <a:endParaRPr lang="ko-KR" altLang="en-US" sz="48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077725" y="3154310"/>
            <a:ext cx="2485311" cy="8012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pPr algn="ctr"/>
            <a:r>
              <a:rPr lang="ko-KR" altLang="en-US" sz="4800" dirty="0"/>
              <a:t>학점</a:t>
            </a:r>
          </a:p>
        </p:txBody>
      </p:sp>
    </p:spTree>
    <p:extLst>
      <p:ext uri="{BB962C8B-B14F-4D97-AF65-F5344CB8AC3E}">
        <p14:creationId xmlns:p14="http://schemas.microsoft.com/office/powerpoint/2010/main" val="75764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발표의 목적 </a:t>
            </a:r>
            <a:r>
              <a:rPr lang="en-US" altLang="ko-KR" dirty="0"/>
              <a:t>in </a:t>
            </a:r>
            <a:r>
              <a:rPr lang="ko-KR" altLang="en-US" dirty="0"/>
              <a:t>면접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077726" y="1815821"/>
            <a:ext cx="2485311" cy="8012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r>
              <a:rPr lang="ko-KR" altLang="en-US" sz="4800" dirty="0"/>
              <a:t>정보전달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77725" y="2485066"/>
            <a:ext cx="2485311" cy="8012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pPr algn="ctr"/>
            <a:r>
              <a:rPr lang="en-US" altLang="ko-KR" sz="4800" dirty="0"/>
              <a:t>+</a:t>
            </a:r>
            <a:endParaRPr lang="ko-KR" altLang="en-US" sz="48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265926" y="3154310"/>
            <a:ext cx="6108910" cy="8012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pPr algn="ctr"/>
            <a:r>
              <a:rPr lang="ko-KR" altLang="en-US" dirty="0"/>
              <a:t>순발력 </a:t>
            </a:r>
            <a:r>
              <a:rPr lang="ko-KR" altLang="en-US" dirty="0">
                <a:sym typeface="Wingdings" panose="05000000000000000000" pitchFamily="2" charset="2"/>
              </a:rPr>
              <a:t></a:t>
            </a:r>
            <a:r>
              <a:rPr lang="en-US" altLang="ko-KR" dirty="0"/>
              <a:t> </a:t>
            </a:r>
            <a:r>
              <a:rPr lang="ko-KR" altLang="en-US" dirty="0"/>
              <a:t>분석력 </a:t>
            </a:r>
            <a:r>
              <a:rPr lang="ko-KR" altLang="en-US" dirty="0">
                <a:sym typeface="Wingdings" panose="05000000000000000000" pitchFamily="2" charset="2"/>
              </a:rPr>
              <a:t> </a:t>
            </a:r>
            <a:r>
              <a:rPr lang="ko-KR" altLang="en-US" dirty="0"/>
              <a:t>창의력</a:t>
            </a:r>
          </a:p>
        </p:txBody>
      </p:sp>
    </p:spTree>
    <p:extLst>
      <p:ext uri="{BB962C8B-B14F-4D97-AF65-F5344CB8AC3E}">
        <p14:creationId xmlns:p14="http://schemas.microsoft.com/office/powerpoint/2010/main" val="169515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발표의 목적 </a:t>
            </a:r>
            <a:r>
              <a:rPr lang="en-US" altLang="ko-KR" dirty="0"/>
              <a:t>in </a:t>
            </a:r>
            <a:r>
              <a:rPr lang="ko-KR" altLang="en-US" dirty="0"/>
              <a:t>직장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077726" y="1815821"/>
            <a:ext cx="2485311" cy="8012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r>
              <a:rPr lang="ko-KR" altLang="en-US" sz="4800" dirty="0"/>
              <a:t>정보전달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77725" y="2485066"/>
            <a:ext cx="2485311" cy="8012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pPr algn="ctr"/>
            <a:r>
              <a:rPr lang="en-US" altLang="ko-KR" sz="4800" dirty="0"/>
              <a:t>+</a:t>
            </a:r>
            <a:endParaRPr lang="ko-KR" altLang="en-US" sz="48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249900" y="3154310"/>
            <a:ext cx="4140962" cy="8012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pPr algn="ctr"/>
            <a:r>
              <a:rPr lang="ko-KR" altLang="en-US" sz="4200" dirty="0"/>
              <a:t>보고 </a:t>
            </a:r>
            <a:r>
              <a:rPr lang="ko-KR" altLang="en-US" sz="4200" dirty="0">
                <a:sym typeface="Wingdings" panose="05000000000000000000" pitchFamily="2" charset="2"/>
              </a:rPr>
              <a:t></a:t>
            </a:r>
            <a:r>
              <a:rPr lang="ko-KR" altLang="en-US" sz="4200" dirty="0"/>
              <a:t> 경쟁 </a:t>
            </a:r>
            <a:r>
              <a:rPr lang="ko-KR" altLang="en-US" sz="4200" dirty="0">
                <a:sym typeface="Wingdings" panose="05000000000000000000" pitchFamily="2" charset="2"/>
              </a:rPr>
              <a:t></a:t>
            </a:r>
            <a:r>
              <a:rPr lang="ko-KR" altLang="en-US" sz="4200" dirty="0"/>
              <a:t> 설득</a:t>
            </a:r>
          </a:p>
        </p:txBody>
      </p:sp>
    </p:spTree>
    <p:extLst>
      <p:ext uri="{BB962C8B-B14F-4D97-AF65-F5344CB8AC3E}">
        <p14:creationId xmlns:p14="http://schemas.microsoft.com/office/powerpoint/2010/main" val="312607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2945639" y="3238328"/>
            <a:ext cx="2749484" cy="8012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pPr algn="ctr"/>
            <a:r>
              <a:rPr lang="ko-KR" altLang="en-US" sz="4800" dirty="0"/>
              <a:t>발표 경험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816430" y="3163293"/>
            <a:ext cx="3007900" cy="905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발표의 목적 </a:t>
            </a:r>
            <a:r>
              <a:rPr lang="en-US" altLang="ko-KR" dirty="0"/>
              <a:t>in </a:t>
            </a:r>
            <a:r>
              <a:rPr lang="ko-KR" altLang="en-US" dirty="0" err="1"/>
              <a:t>하이큐브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077726" y="1815821"/>
            <a:ext cx="2485311" cy="8012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r>
              <a:rPr lang="ko-KR" altLang="en-US" sz="4800" dirty="0"/>
              <a:t>정보전달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77725" y="2485066"/>
            <a:ext cx="2485311" cy="8012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48035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Roboto" panose="02000000000000000000" pitchFamily="2" charset="0"/>
                <a:ea typeface="나눔고딕" panose="020D0604000000000000" pitchFamily="50" charset="-127"/>
                <a:cs typeface="Roboto" panose="02000000000000000000" pitchFamily="2" charset="0"/>
              </a:defRPr>
            </a:lvl1pPr>
          </a:lstStyle>
          <a:p>
            <a:pPr algn="ctr"/>
            <a:r>
              <a:rPr lang="en-US" altLang="ko-KR" sz="4800" dirty="0"/>
              <a:t>+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07608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하이큐브</a:t>
            </a:r>
            <a:r>
              <a:rPr lang="ko-KR" altLang="en-US" dirty="0"/>
              <a:t> 세미나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4053" y="1962912"/>
            <a:ext cx="7452658" cy="208483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ko-KR" sz="54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No Risk!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4200" dirty="0">
                <a:solidFill>
                  <a:schemeClr val="accent5">
                    <a:lumMod val="7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Build up Your Experience!</a:t>
            </a:r>
            <a:endParaRPr lang="ko-KR" altLang="en-US" sz="4200" dirty="0">
              <a:solidFill>
                <a:schemeClr val="accent5">
                  <a:lumMod val="75000"/>
                </a:schemeClr>
              </a:solidFill>
              <a:latin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98B39-0510-493B-9469-0B9FF5C16F3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311354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11424</TotalTime>
  <Words>740</Words>
  <Application>Microsoft Office PowerPoint</Application>
  <PresentationFormat>사용자 지정</PresentationFormat>
  <Paragraphs>238</Paragraphs>
  <Slides>46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61" baseType="lpstr">
      <vt:lpstr>Wingdings</vt:lpstr>
      <vt:lpstr>Calibri</vt:lpstr>
      <vt:lpstr>나눔손글씨 펜</vt:lpstr>
      <vt:lpstr>바른돋움Pro 1</vt:lpstr>
      <vt:lpstr>궁서체</vt:lpstr>
      <vt:lpstr>Roboto Black</vt:lpstr>
      <vt:lpstr>양재와당체M</vt:lpstr>
      <vt:lpstr>Roboto</vt:lpstr>
      <vt:lpstr>Roboto Light</vt:lpstr>
      <vt:lpstr>양재와당체M</vt:lpstr>
      <vt:lpstr>Arial</vt:lpstr>
      <vt:lpstr>나눔고딕</vt:lpstr>
      <vt:lpstr>Cambria Math</vt:lpstr>
      <vt:lpstr>맑은 고딕</vt:lpstr>
      <vt:lpstr>Office 테마</vt:lpstr>
      <vt:lpstr>How to Presentation?</vt:lpstr>
      <vt:lpstr>PowerPoint 프레젠테이션</vt:lpstr>
      <vt:lpstr>Purpose of Presentation</vt:lpstr>
      <vt:lpstr>발표의 목적</vt:lpstr>
      <vt:lpstr>발표의 목적 in 학교</vt:lpstr>
      <vt:lpstr>발표의 목적 in 면접</vt:lpstr>
      <vt:lpstr>발표의 목적 in 직장</vt:lpstr>
      <vt:lpstr>발표의 목적 in 하이큐브</vt:lpstr>
      <vt:lpstr>하이큐브 세미나</vt:lpstr>
      <vt:lpstr>Preparation  of Presentation</vt:lpstr>
      <vt:lpstr>발표 준비</vt:lpstr>
      <vt:lpstr>주제 선정</vt:lpstr>
      <vt:lpstr>주제 선정</vt:lpstr>
      <vt:lpstr>How to make PPT ?</vt:lpstr>
      <vt:lpstr>How to make PPT ?</vt:lpstr>
      <vt:lpstr>발표자료 준비</vt:lpstr>
      <vt:lpstr>발표자료 준비</vt:lpstr>
      <vt:lpstr>발표자료 준비</vt:lpstr>
      <vt:lpstr>발표자료 준비</vt:lpstr>
      <vt:lpstr>발표자료 준비</vt:lpstr>
      <vt:lpstr>Before  After</vt:lpstr>
      <vt:lpstr>Before  After</vt:lpstr>
      <vt:lpstr>Before  After</vt:lpstr>
      <vt:lpstr>Before  After</vt:lpstr>
      <vt:lpstr>Before  After</vt:lpstr>
      <vt:lpstr>나에 불국사 탑방기</vt:lpstr>
      <vt:lpstr>Before  After</vt:lpstr>
      <vt:lpstr>Good vs Bad</vt:lpstr>
      <vt:lpstr>Good vs Bad</vt:lpstr>
      <vt:lpstr>Tips</vt:lpstr>
      <vt:lpstr>Practice</vt:lpstr>
      <vt:lpstr>흔한 초심자의 발표</vt:lpstr>
      <vt:lpstr>흔한 초심자의 발표</vt:lpstr>
      <vt:lpstr>흔한 초심자의 발표</vt:lpstr>
      <vt:lpstr>흔한 초심자의 발표</vt:lpstr>
      <vt:lpstr>발표 연습</vt:lpstr>
      <vt:lpstr>발표 연습</vt:lpstr>
      <vt:lpstr>발표 연습</vt:lpstr>
      <vt:lpstr>발표 연습</vt:lpstr>
      <vt:lpstr>발표 실전 Tips</vt:lpstr>
      <vt:lpstr>발표 실전 Tips</vt:lpstr>
      <vt:lpstr>발표 실전 Tips</vt:lpstr>
      <vt:lpstr>발표자도구를 활용하라.</vt:lpstr>
      <vt:lpstr>발표 실전 Tips</vt:lpstr>
      <vt:lpstr>Questions?</vt:lpstr>
      <vt:lpstr>Thank 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안윤근</dc:creator>
  <cp:lastModifiedBy>안윤근</cp:lastModifiedBy>
  <cp:revision>303</cp:revision>
  <dcterms:created xsi:type="dcterms:W3CDTF">2016-04-13T08:37:04Z</dcterms:created>
  <dcterms:modified xsi:type="dcterms:W3CDTF">2016-09-07T09:05:03Z</dcterms:modified>
</cp:coreProperties>
</file>